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 id="266" r:id="rId3"/>
    <p:sldId id="257" r:id="rId4"/>
    <p:sldId id="260" r:id="rId5"/>
    <p:sldId id="261" r:id="rId6"/>
    <p:sldId id="263" r:id="rId7"/>
    <p:sldId id="262" r:id="rId8"/>
    <p:sldId id="264" r:id="rId9"/>
    <p:sldId id="265" r:id="rId10"/>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6" d="100"/>
          <a:sy n="66" d="100"/>
        </p:scale>
        <p:origin x="1120" y="3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6B865A-4CA6-4C5E-860A-7E2B12973BD2}" type="datetimeFigureOut">
              <a:rPr kumimoji="1" lang="ja-JP" altLang="en-US" smtClean="0"/>
              <a:t>2023/8/18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6B865A-4CA6-4C5E-860A-7E2B12973BD2}" type="datetimeFigureOut">
              <a:rPr kumimoji="1" lang="ja-JP" altLang="en-US" smtClean="0"/>
              <a:t>2023/8/18</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1433528" y="116671"/>
            <a:ext cx="9186412" cy="666900"/>
          </a:xfrm>
          <a:prstGeom prst="rect">
            <a:avLst/>
          </a:prstGeom>
        </p:spPr>
        <p:txBody>
          <a:bodyPr vert="horz" lIns="0" tIns="0" rIns="0" bIns="0" rtlCol="0" anchor="b"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r>
              <a:rPr lang="ja-JP" altLang="en-US" sz="2167" dirty="0">
                <a:latin typeface="+mn-ea"/>
                <a:ea typeface="+mn-ea"/>
              </a:rPr>
              <a:t>大学発スタートアップ創出支援事業　企画書フォーマット</a:t>
            </a:r>
          </a:p>
        </p:txBody>
      </p:sp>
      <p:sp>
        <p:nvSpPr>
          <p:cNvPr id="11" name="正方形/長方形 10">
            <a:extLst>
              <a:ext uri="{FF2B5EF4-FFF2-40B4-BE49-F238E27FC236}">
                <a16:creationId xmlns:a16="http://schemas.microsoft.com/office/drawing/2014/main" id="{E1F689EA-61C5-44A2-8916-8D1E68F8B201}"/>
              </a:ext>
            </a:extLst>
          </p:cNvPr>
          <p:cNvSpPr/>
          <p:nvPr/>
        </p:nvSpPr>
        <p:spPr>
          <a:xfrm>
            <a:off x="525478" y="1341345"/>
            <a:ext cx="8811027" cy="4278094"/>
          </a:xfrm>
          <a:prstGeom prst="rect">
            <a:avLst/>
          </a:prstGeom>
        </p:spPr>
        <p:txBody>
          <a:bodyPr wrap="square">
            <a:spAutoFit/>
          </a:bodyPr>
          <a:lstStyle/>
          <a:p>
            <a:pPr defTabSz="990570" fontAlgn="base">
              <a:spcBef>
                <a:spcPct val="0"/>
              </a:spcBef>
              <a:spcAft>
                <a:spcPct val="0"/>
              </a:spcAft>
            </a:pPr>
            <a:r>
              <a:rPr lang="en-US" altLang="ja-JP" sz="1600" dirty="0">
                <a:solidFill>
                  <a:prstClr val="black"/>
                </a:solidFill>
                <a:latin typeface="+mn-ea"/>
                <a:cs typeface="Arial" charset="0"/>
              </a:rPr>
              <a:t>【</a:t>
            </a:r>
            <a:r>
              <a:rPr lang="ja-JP" altLang="en-US" sz="1600" dirty="0">
                <a:solidFill>
                  <a:prstClr val="black"/>
                </a:solidFill>
                <a:latin typeface="+mn-ea"/>
                <a:cs typeface="Arial" charset="0"/>
              </a:rPr>
              <a:t>注意事項</a:t>
            </a:r>
            <a:r>
              <a:rPr lang="en-US" altLang="ja-JP" sz="1600" dirty="0">
                <a:solidFill>
                  <a:prstClr val="black"/>
                </a:solidFill>
                <a:latin typeface="+mn-ea"/>
                <a:cs typeface="Arial" charset="0"/>
              </a:rPr>
              <a:t>】</a:t>
            </a:r>
          </a:p>
          <a:p>
            <a:pPr defTabSz="990570" fontAlgn="base">
              <a:spcBef>
                <a:spcPct val="0"/>
              </a:spcBef>
              <a:spcAft>
                <a:spcPct val="0"/>
              </a:spcAft>
            </a:pPr>
            <a:r>
              <a:rPr lang="ja-JP" altLang="en-US" sz="1600" dirty="0">
                <a:solidFill>
                  <a:prstClr val="black"/>
                </a:solidFill>
                <a:latin typeface="+mn-ea"/>
                <a:cs typeface="Arial" charset="0"/>
              </a:rPr>
              <a:t>１　企画書は本フォーマットをもとに作成してください。ご提案内容等に応じて、適宜加筆・　</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修正していただくことや、枚数を増やしていただくことができますが、企画書全体としては</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a:t>
            </a:r>
            <a:r>
              <a:rPr lang="en-US" altLang="ja-JP" sz="1600" dirty="0">
                <a:solidFill>
                  <a:prstClr val="black"/>
                </a:solidFill>
                <a:latin typeface="+mn-ea"/>
                <a:cs typeface="Arial" charset="0"/>
              </a:rPr>
              <a:t>30</a:t>
            </a:r>
            <a:r>
              <a:rPr lang="ja-JP" altLang="en-US" sz="1600" dirty="0">
                <a:solidFill>
                  <a:prstClr val="black"/>
                </a:solidFill>
                <a:latin typeface="+mn-ea"/>
                <a:cs typeface="Arial" charset="0"/>
              </a:rPr>
              <a:t>ページ以内としてください。</a:t>
            </a:r>
            <a:endParaRPr lang="en-US" altLang="ja-JP" sz="1600" dirty="0">
              <a:solidFill>
                <a:prstClr val="black"/>
              </a:solidFill>
              <a:latin typeface="+mn-ea"/>
              <a:cs typeface="Arial" charset="0"/>
            </a:endParaRPr>
          </a:p>
          <a:p>
            <a:pPr defTabSz="990570" fontAlgn="base">
              <a:spcBef>
                <a:spcPct val="0"/>
              </a:spcBef>
              <a:spcAft>
                <a:spcPct val="0"/>
              </a:spcAft>
            </a:pP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２　企画書の本文の記載は</a:t>
            </a:r>
            <a:r>
              <a:rPr lang="en-US" altLang="ja-JP" sz="1600" dirty="0">
                <a:solidFill>
                  <a:prstClr val="black"/>
                </a:solidFill>
                <a:latin typeface="+mn-ea"/>
                <a:cs typeface="Arial" charset="0"/>
              </a:rPr>
              <a:t>10</a:t>
            </a:r>
            <a:r>
              <a:rPr lang="ja-JP" altLang="en-US" sz="1600" dirty="0">
                <a:solidFill>
                  <a:prstClr val="black"/>
                </a:solidFill>
                <a:latin typeface="+mn-ea"/>
                <a:cs typeface="Arial" charset="0"/>
              </a:rPr>
              <a:t>ポイント以上としてください（付属図表等に関する文字の大きさ</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はこの限りではありません。）。</a:t>
            </a:r>
            <a:endParaRPr lang="en-US" altLang="ja-JP" sz="1600" dirty="0">
              <a:solidFill>
                <a:prstClr val="black"/>
              </a:solidFill>
              <a:latin typeface="+mn-ea"/>
              <a:cs typeface="Arial" charset="0"/>
            </a:endParaRPr>
          </a:p>
          <a:p>
            <a:pPr defTabSz="990570" fontAlgn="base">
              <a:spcBef>
                <a:spcPct val="0"/>
              </a:spcBef>
              <a:spcAft>
                <a:spcPct val="0"/>
              </a:spcAft>
            </a:pP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３　プレゼンテーション審査では本企画書を使用していただきます</a:t>
            </a:r>
            <a:r>
              <a:rPr lang="ja-JP" altLang="en-US" sz="1600" dirty="0" smtClean="0">
                <a:solidFill>
                  <a:prstClr val="black"/>
                </a:solidFill>
                <a:latin typeface="+mn-ea"/>
                <a:cs typeface="Arial" charset="0"/>
              </a:rPr>
              <a:t>。説明時間</a:t>
            </a:r>
            <a:r>
              <a:rPr lang="en-US" altLang="ja-JP" sz="1600" dirty="0" smtClean="0">
                <a:solidFill>
                  <a:prstClr val="black"/>
                </a:solidFill>
                <a:latin typeface="+mn-ea"/>
                <a:cs typeface="Arial" charset="0"/>
              </a:rPr>
              <a:t>20</a:t>
            </a:r>
            <a:r>
              <a:rPr lang="ja-JP" altLang="en-US" sz="1600" dirty="0" smtClean="0">
                <a:solidFill>
                  <a:prstClr val="black"/>
                </a:solidFill>
                <a:latin typeface="+mn-ea"/>
                <a:cs typeface="Arial" charset="0"/>
              </a:rPr>
              <a:t>分間を</a:t>
            </a:r>
            <a:r>
              <a:rPr lang="ja-JP" altLang="en-US" sz="1600" dirty="0">
                <a:solidFill>
                  <a:prstClr val="black"/>
                </a:solidFill>
                <a:latin typeface="+mn-ea"/>
                <a:cs typeface="Arial" charset="0"/>
              </a:rPr>
              <a:t>前提</a:t>
            </a:r>
            <a:r>
              <a:rPr lang="ja-JP" altLang="en-US" sz="1600" dirty="0" smtClean="0">
                <a:solidFill>
                  <a:prstClr val="black"/>
                </a:solidFill>
                <a:latin typeface="+mn-ea"/>
                <a:cs typeface="Arial" charset="0"/>
              </a:rPr>
              <a:t>に　　</a:t>
            </a:r>
            <a:endParaRPr lang="en-US" altLang="ja-JP" sz="1600" dirty="0" smtClean="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a:t>
            </a:r>
            <a:r>
              <a:rPr lang="ja-JP" altLang="en-US" sz="1600" dirty="0" smtClean="0">
                <a:solidFill>
                  <a:prstClr val="black"/>
                </a:solidFill>
                <a:latin typeface="+mn-ea"/>
                <a:cs typeface="Arial" charset="0"/>
              </a:rPr>
              <a:t>作成</a:t>
            </a:r>
            <a:r>
              <a:rPr lang="ja-JP" altLang="en-US" sz="1600" dirty="0">
                <a:solidFill>
                  <a:prstClr val="black"/>
                </a:solidFill>
                <a:latin typeface="+mn-ea"/>
                <a:cs typeface="Arial" charset="0"/>
              </a:rPr>
              <a:t>してください。</a:t>
            </a:r>
            <a:endParaRPr lang="en-US" altLang="ja-JP" sz="1600" dirty="0">
              <a:solidFill>
                <a:prstClr val="black"/>
              </a:solidFill>
              <a:latin typeface="+mn-ea"/>
              <a:cs typeface="Arial" charset="0"/>
            </a:endParaRPr>
          </a:p>
          <a:p>
            <a:pPr defTabSz="990570" fontAlgn="base">
              <a:spcBef>
                <a:spcPct val="0"/>
              </a:spcBef>
              <a:spcAft>
                <a:spcPct val="0"/>
              </a:spcAft>
            </a:pP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４　審査会は応募者の企業名等を伏せて実施しますので、以下のとおり</a:t>
            </a:r>
            <a:r>
              <a:rPr lang="en-US" altLang="ja-JP" sz="1600" dirty="0">
                <a:solidFill>
                  <a:prstClr val="black"/>
                </a:solidFill>
                <a:latin typeface="+mn-ea"/>
                <a:cs typeface="Arial" charset="0"/>
              </a:rPr>
              <a:t>2</a:t>
            </a:r>
            <a:r>
              <a:rPr lang="ja-JP" altLang="en-US" sz="1600" dirty="0">
                <a:solidFill>
                  <a:prstClr val="black"/>
                </a:solidFill>
                <a:latin typeface="+mn-ea"/>
                <a:cs typeface="Arial" charset="0"/>
              </a:rPr>
              <a:t>種類のデータ</a:t>
            </a:r>
            <a:r>
              <a:rPr lang="ja-JP" altLang="en-US" sz="1600" dirty="0" smtClean="0">
                <a:solidFill>
                  <a:prstClr val="black"/>
                </a:solidFill>
                <a:latin typeface="+mn-ea"/>
                <a:cs typeface="Arial" charset="0"/>
              </a:rPr>
              <a:t>を提出</a:t>
            </a:r>
            <a:endParaRPr lang="en-US" altLang="ja-JP" sz="1600" dirty="0" smtClean="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a:t>
            </a:r>
            <a:r>
              <a:rPr lang="ja-JP" altLang="en-US" sz="1600" dirty="0" smtClean="0">
                <a:solidFill>
                  <a:prstClr val="black"/>
                </a:solidFill>
                <a:latin typeface="+mn-ea"/>
                <a:cs typeface="Arial" charset="0"/>
              </a:rPr>
              <a:t>してください </a:t>
            </a:r>
            <a:r>
              <a:rPr lang="ja-JP" altLang="en-US" sz="1600" dirty="0">
                <a:solidFill>
                  <a:prstClr val="black"/>
                </a:solidFill>
                <a:latin typeface="+mn-ea"/>
                <a:cs typeface="Arial" charset="0"/>
              </a:rPr>
              <a:t>。</a:t>
            </a:r>
          </a:p>
          <a:p>
            <a:pPr defTabSz="990570" fontAlgn="base">
              <a:spcBef>
                <a:spcPct val="0"/>
              </a:spcBef>
              <a:spcAft>
                <a:spcPct val="0"/>
              </a:spcAft>
            </a:pPr>
            <a:r>
              <a:rPr lang="ja-JP" altLang="en-US" sz="1600" dirty="0">
                <a:solidFill>
                  <a:prstClr val="black"/>
                </a:solidFill>
                <a:latin typeface="+mn-ea"/>
                <a:cs typeface="Arial" charset="0"/>
              </a:rPr>
              <a:t>①　商号または名称、住所、代表者氏名、提出の担当部門及び責任者を明示したもの</a:t>
            </a:r>
          </a:p>
          <a:p>
            <a:pPr defTabSz="990570" fontAlgn="base">
              <a:spcBef>
                <a:spcPct val="0"/>
              </a:spcBef>
              <a:spcAft>
                <a:spcPct val="0"/>
              </a:spcAft>
            </a:pPr>
            <a:r>
              <a:rPr lang="ja-JP" altLang="en-US" sz="1600" dirty="0">
                <a:solidFill>
                  <a:prstClr val="black"/>
                </a:solidFill>
                <a:latin typeface="+mn-ea"/>
                <a:cs typeface="Arial" charset="0"/>
              </a:rPr>
              <a:t>②　表紙への商号又は名称等を記載せず、企画書本体についても、社名、ロゴマーク及び背景</a:t>
            </a:r>
            <a:endParaRPr lang="en-US" altLang="ja-JP" sz="1600" dirty="0">
              <a:solidFill>
                <a:prstClr val="black"/>
              </a:solidFill>
              <a:latin typeface="+mn-ea"/>
              <a:cs typeface="Arial" charset="0"/>
            </a:endParaRPr>
          </a:p>
          <a:p>
            <a:pPr defTabSz="990570" fontAlgn="base">
              <a:spcBef>
                <a:spcPct val="0"/>
              </a:spcBef>
              <a:spcAft>
                <a:spcPct val="0"/>
              </a:spcAft>
            </a:pPr>
            <a:r>
              <a:rPr lang="ja-JP" altLang="en-US" sz="1600" dirty="0">
                <a:solidFill>
                  <a:prstClr val="black"/>
                </a:solidFill>
                <a:latin typeface="+mn-ea"/>
                <a:cs typeface="Arial" charset="0"/>
              </a:rPr>
              <a:t>　色等、企業名等が特定・類推できる情報の記載を行っていないもの</a:t>
            </a:r>
          </a:p>
          <a:p>
            <a:pPr defTabSz="990570" fontAlgn="base">
              <a:spcBef>
                <a:spcPct val="0"/>
              </a:spcBef>
              <a:spcAft>
                <a:spcPct val="0"/>
              </a:spcAft>
            </a:pPr>
            <a:endParaRPr lang="en-US" altLang="ja-JP" sz="1600" dirty="0">
              <a:solidFill>
                <a:prstClr val="black"/>
              </a:solidFill>
              <a:latin typeface="+mn-ea"/>
              <a:cs typeface="Arial" charset="0"/>
            </a:endParaRPr>
          </a:p>
        </p:txBody>
      </p:sp>
    </p:spTree>
    <p:extLst>
      <p:ext uri="{BB962C8B-B14F-4D97-AF65-F5344CB8AC3E}">
        <p14:creationId xmlns:p14="http://schemas.microsoft.com/office/powerpoint/2010/main" val="1309461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oup 155">
            <a:extLst>
              <a:ext uri="{FF2B5EF4-FFF2-40B4-BE49-F238E27FC236}">
                <a16:creationId xmlns:a16="http://schemas.microsoft.com/office/drawing/2014/main" id="{D7BE5833-A285-432E-90BF-69FA7B4C09B7}"/>
              </a:ext>
            </a:extLst>
          </p:cNvPr>
          <p:cNvGraphicFramePr>
            <a:graphicFrameLocks/>
          </p:cNvGraphicFramePr>
          <p:nvPr>
            <p:extLst>
              <p:ext uri="{D42A27DB-BD31-4B8C-83A1-F6EECF244321}">
                <p14:modId xmlns:p14="http://schemas.microsoft.com/office/powerpoint/2010/main" val="2119497163"/>
              </p:ext>
            </p:extLst>
          </p:nvPr>
        </p:nvGraphicFramePr>
        <p:xfrm>
          <a:off x="807885" y="1844755"/>
          <a:ext cx="7941479" cy="3160381"/>
        </p:xfrm>
        <a:graphic>
          <a:graphicData uri="http://schemas.openxmlformats.org/drawingml/2006/table">
            <a:tbl>
              <a:tblPr/>
              <a:tblGrid>
                <a:gridCol w="7111780">
                  <a:extLst>
                    <a:ext uri="{9D8B030D-6E8A-4147-A177-3AD203B41FA5}">
                      <a16:colId xmlns:a16="http://schemas.microsoft.com/office/drawing/2014/main" val="20000"/>
                    </a:ext>
                  </a:extLst>
                </a:gridCol>
                <a:gridCol w="829699">
                  <a:extLst>
                    <a:ext uri="{9D8B030D-6E8A-4147-A177-3AD203B41FA5}">
                      <a16:colId xmlns:a16="http://schemas.microsoft.com/office/drawing/2014/main" val="2774246504"/>
                    </a:ext>
                  </a:extLst>
                </a:gridCol>
              </a:tblGrid>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１　ビジョン・目標</a:t>
                      </a:r>
                    </a:p>
                  </a:txBody>
                  <a:tcPr marL="78000" marR="78000" marT="78000" marB="78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smtClean="0">
                          <a:ln>
                            <a:noFill/>
                          </a:ln>
                          <a:solidFill>
                            <a:schemeClr val="tx1"/>
                          </a:solidFill>
                          <a:effectLst/>
                          <a:latin typeface="+mn-ea"/>
                          <a:ea typeface="+mn-ea"/>
                          <a:cs typeface="+mn-cs"/>
                          <a:sym typeface="+mn-lt"/>
                        </a:rPr>
                        <a:t>3</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２　事業の内容（物的支援）</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smtClean="0">
                          <a:ln>
                            <a:noFill/>
                          </a:ln>
                          <a:solidFill>
                            <a:schemeClr val="tx1"/>
                          </a:solidFill>
                          <a:effectLst/>
                          <a:latin typeface="+mn-ea"/>
                          <a:ea typeface="+mn-ea"/>
                          <a:cs typeface="+mn-cs"/>
                          <a:sym typeface="+mn-lt"/>
                        </a:rPr>
                        <a:t>4</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1483">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３　事業の内容（伴走支援）</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smtClean="0">
                          <a:ln>
                            <a:noFill/>
                          </a:ln>
                          <a:solidFill>
                            <a:schemeClr val="tx1"/>
                          </a:solidFill>
                          <a:effectLst/>
                          <a:latin typeface="+mn-ea"/>
                          <a:ea typeface="+mn-ea"/>
                          <a:cs typeface="+mn-cs"/>
                          <a:sym typeface="+mn-lt"/>
                        </a:rPr>
                        <a:t>5</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5466803"/>
                  </a:ext>
                </a:extLst>
              </a:tr>
              <a:tr h="451483">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４　経費明細</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6</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7932119"/>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５　スケジュール</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7</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99529755"/>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６　実施体制</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smtClean="0">
                          <a:ln>
                            <a:noFill/>
                          </a:ln>
                          <a:solidFill>
                            <a:schemeClr val="tx1"/>
                          </a:solidFill>
                          <a:effectLst/>
                          <a:latin typeface="+mn-ea"/>
                          <a:ea typeface="+mn-ea"/>
                          <a:cs typeface="+mn-cs"/>
                          <a:sym typeface="+mn-lt"/>
                        </a:rPr>
                        <a:t>8</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32553312"/>
                  </a:ext>
                </a:extLst>
              </a:tr>
              <a:tr h="45148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0" i="0" u="none" strike="noStrike" cap="none" normalizeH="0" baseline="0" dirty="0">
                          <a:ln>
                            <a:noFill/>
                          </a:ln>
                          <a:solidFill>
                            <a:schemeClr val="tx1"/>
                          </a:solidFill>
                          <a:effectLst/>
                          <a:latin typeface="+mn-ea"/>
                          <a:ea typeface="+mn-ea"/>
                          <a:cs typeface="+mn-cs"/>
                          <a:sym typeface="+mn-lt"/>
                        </a:rPr>
                        <a:t>７　事業推進力・実績</a:t>
                      </a: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9050" cap="flat" cmpd="sng" algn="ctr">
                      <a:solidFill>
                        <a:srgbClr val="D0D0CE">
                          <a:lumMod val="90000"/>
                        </a:srgbClr>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smtClean="0">
                          <a:ln>
                            <a:noFill/>
                          </a:ln>
                          <a:solidFill>
                            <a:schemeClr val="tx1"/>
                          </a:solidFill>
                          <a:effectLst/>
                          <a:latin typeface="+mn-ea"/>
                          <a:ea typeface="+mn-ea"/>
                          <a:cs typeface="+mn-cs"/>
                          <a:sym typeface="+mn-lt"/>
                        </a:rPr>
                        <a:t>9</a:t>
                      </a:r>
                      <a:endParaRPr kumimoji="0" lang="ja-JP" altLang="en-US" sz="1600" b="0" i="0" u="none" strike="noStrike" cap="none" normalizeH="0" baseline="0" dirty="0">
                        <a:ln>
                          <a:noFill/>
                        </a:ln>
                        <a:solidFill>
                          <a:schemeClr val="tx1"/>
                        </a:solidFill>
                        <a:effectLst/>
                        <a:latin typeface="+mn-ea"/>
                        <a:ea typeface="+mn-ea"/>
                        <a:cs typeface="+mn-cs"/>
                        <a:sym typeface="+mn-lt"/>
                      </a:endParaRPr>
                    </a:p>
                  </a:txBody>
                  <a:tcPr marL="78000" marR="78000" marT="78000" marB="78000" anchor="ctr" horzOverflow="overflow">
                    <a:lnL cap="flat">
                      <a:noFill/>
                    </a:lnL>
                    <a:lnR cap="flat">
                      <a:noFill/>
                    </a:lnR>
                    <a:lnT w="12700" cap="flat" cmpd="sng" algn="ctr">
                      <a:solidFill>
                        <a:srgbClr val="75787B"/>
                      </a:solidFill>
                      <a:prstDash val="solid"/>
                      <a:round/>
                      <a:headEnd type="none" w="med" len="med"/>
                      <a:tailEnd type="none" w="med" len="med"/>
                    </a:lnT>
                    <a:lnB w="19050" cap="flat" cmpd="sng" algn="ctr">
                      <a:solidFill>
                        <a:srgbClr val="D0D0CE">
                          <a:lumMod val="90000"/>
                        </a:srgb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9141622"/>
                  </a:ext>
                </a:extLst>
              </a:tr>
            </a:tbl>
          </a:graphicData>
        </a:graphic>
      </p:graphicFrame>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1597157" y="57751"/>
            <a:ext cx="9186412" cy="666900"/>
          </a:xfrm>
          <a:prstGeom prst="rect">
            <a:avLst/>
          </a:prstGeom>
        </p:spPr>
        <p:txBody>
          <a:bodyPr vert="horz" lIns="0" tIns="0" rIns="0" bIns="0" rtlCol="0" anchor="b"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r>
              <a:rPr lang="ja-JP" altLang="en-US" sz="2167" dirty="0">
                <a:latin typeface="+mn-ea"/>
                <a:ea typeface="+mn-ea"/>
              </a:rPr>
              <a:t>大学発スタートアップ創出支援事業　企画書フォーマット</a:t>
            </a:r>
          </a:p>
        </p:txBody>
      </p:sp>
      <p:sp>
        <p:nvSpPr>
          <p:cNvPr id="2" name="テキスト ボックス 1"/>
          <p:cNvSpPr txBox="1"/>
          <p:nvPr/>
        </p:nvSpPr>
        <p:spPr>
          <a:xfrm>
            <a:off x="721258" y="1100037"/>
            <a:ext cx="1597794" cy="369332"/>
          </a:xfrm>
          <a:prstGeom prst="rect">
            <a:avLst/>
          </a:prstGeom>
          <a:noFill/>
        </p:spPr>
        <p:txBody>
          <a:bodyPr wrap="square" rtlCol="0">
            <a:spAutoFit/>
          </a:bodyPr>
          <a:lstStyle/>
          <a:p>
            <a:r>
              <a:rPr kumimoji="1" lang="en-US" altLang="ja-JP" dirty="0"/>
              <a:t>【</a:t>
            </a:r>
            <a:r>
              <a:rPr kumimoji="1" lang="ja-JP" altLang="en-US" dirty="0"/>
              <a:t>目次</a:t>
            </a:r>
            <a:r>
              <a:rPr kumimoji="1" lang="en-US" altLang="ja-JP" dirty="0"/>
              <a:t>】</a:t>
            </a:r>
            <a:endParaRPr kumimoji="1" lang="ja-JP" altLang="en-US" dirty="0"/>
          </a:p>
        </p:txBody>
      </p:sp>
    </p:spTree>
    <p:extLst>
      <p:ext uri="{BB962C8B-B14F-4D97-AF65-F5344CB8AC3E}">
        <p14:creationId xmlns:p14="http://schemas.microsoft.com/office/powerpoint/2010/main" val="4047505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22226"/>
            <a:ext cx="222442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１　</a:t>
            </a:r>
            <a:r>
              <a:rPr kumimoji="1" lang="ja-JP" altLang="en-US" sz="1800" b="1" dirty="0"/>
              <a:t>ビジョン・</a:t>
            </a:r>
            <a:r>
              <a:rPr kumimoji="1" lang="ja-JP" altLang="en-US" b="1" dirty="0"/>
              <a:t>目標</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協定期間内における事業展開のロードマップ（協定期間内の取組の概要）</a:t>
            </a:r>
            <a:endParaRPr kumimoji="1" lang="en-US" altLang="ja-JP" sz="1600" dirty="0">
              <a:latin typeface="+mn-ea"/>
            </a:endParaRPr>
          </a:p>
          <a:p>
            <a:pPr lvl="1"/>
            <a:endParaRPr kumimoji="1" lang="en-US" altLang="ja-JP" sz="1600" dirty="0">
              <a:latin typeface="+mn-ea"/>
            </a:endParaRPr>
          </a:p>
          <a:p>
            <a:pPr lvl="1"/>
            <a:r>
              <a:rPr kumimoji="1" lang="ja-JP" altLang="en-US" sz="1600" dirty="0">
                <a:latin typeface="+mn-ea"/>
              </a:rPr>
              <a:t>〇　タイプ１事業化促進型、タイプ２環境構築型の設定目途</a:t>
            </a:r>
            <a:endParaRPr kumimoji="1" lang="en-US" altLang="ja-JP" sz="1600" dirty="0">
              <a:latin typeface="+mn-ea"/>
            </a:endParaRPr>
          </a:p>
          <a:p>
            <a:pPr lvl="1"/>
            <a:endParaRPr kumimoji="1" lang="en-US" altLang="ja-JP" sz="1600" dirty="0">
              <a:latin typeface="+mn-ea"/>
            </a:endParaRPr>
          </a:p>
          <a:p>
            <a:pPr lvl="1"/>
            <a:r>
              <a:rPr kumimoji="1" lang="ja-JP" altLang="en-US" sz="1600" dirty="0">
                <a:latin typeface="+mn-ea"/>
              </a:rPr>
              <a:t>〇　本事業を通して達成したい目標（大学等に対する支援を通じ、どのような状態を創出</a:t>
            </a:r>
            <a:endParaRPr kumimoji="1" lang="en-US" altLang="ja-JP" sz="1600" dirty="0">
              <a:latin typeface="+mn-ea"/>
            </a:endParaRPr>
          </a:p>
          <a:p>
            <a:pPr lvl="1"/>
            <a:r>
              <a:rPr kumimoji="1" lang="ja-JP" altLang="en-US" sz="1600" dirty="0">
                <a:latin typeface="+mn-ea"/>
              </a:rPr>
              <a:t>　　したいか）</a:t>
            </a:r>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06085"/>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提案全体がロジックのある内容になっているか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3981"/>
            <a:ext cx="8469398" cy="29490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本事業の趣旨を踏まえた上で、適切なビジョン、目標が設定されているか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公的支援を受けるに相応しい事業内容であるか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3</a:t>
            </a:fld>
            <a:endParaRPr lang="ja-JP" altLang="en-US" dirty="0"/>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事業の内容（物的支援）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１で述べたタイプ別の設定数の目途を踏まえ、協定期間内で物的支援</a:t>
            </a:r>
            <a:r>
              <a:rPr kumimoji="1" lang="ja-JP" altLang="en-US" sz="1600" dirty="0" smtClean="0">
                <a:latin typeface="+mn-ea"/>
              </a:rPr>
              <a:t>を大学</a:t>
            </a:r>
            <a:r>
              <a:rPr kumimoji="1" lang="ja-JP" altLang="en-US" sz="1600" dirty="0">
                <a:latin typeface="+mn-ea"/>
              </a:rPr>
              <a:t>等</a:t>
            </a:r>
            <a:r>
              <a:rPr kumimoji="1" lang="ja-JP" altLang="en-US" sz="1600" dirty="0" smtClean="0">
                <a:latin typeface="+mn-ea"/>
              </a:rPr>
              <a:t>に</a:t>
            </a:r>
            <a:endParaRPr kumimoji="1" lang="en-US" altLang="ja-JP" sz="1600" dirty="0">
              <a:latin typeface="+mn-ea"/>
            </a:endParaRPr>
          </a:p>
          <a:p>
            <a:pPr lvl="1"/>
            <a:r>
              <a:rPr kumimoji="1" lang="ja-JP" altLang="en-US" sz="1600" dirty="0">
                <a:latin typeface="+mn-ea"/>
              </a:rPr>
              <a:t>　　対してどのように行うか（どのような経費に対して、どのような金額で支援を行う</a:t>
            </a:r>
            <a:endParaRPr kumimoji="1" lang="en-US" altLang="ja-JP" sz="1600" dirty="0">
              <a:latin typeface="+mn-ea"/>
            </a:endParaRPr>
          </a:p>
          <a:p>
            <a:pPr lvl="1"/>
            <a:r>
              <a:rPr kumimoji="1" lang="ja-JP" altLang="en-US" sz="1600" dirty="0">
                <a:latin typeface="+mn-ea"/>
              </a:rPr>
              <a:t>　　</a:t>
            </a:r>
            <a:r>
              <a:rPr kumimoji="1" lang="ja-JP" altLang="en-US" sz="1600" dirty="0" err="1">
                <a:latin typeface="+mn-ea"/>
              </a:rPr>
              <a:t>かを</a:t>
            </a:r>
            <a:r>
              <a:rPr kumimoji="1" lang="ja-JP" altLang="en-US" sz="1600" dirty="0">
                <a:latin typeface="+mn-ea"/>
              </a:rPr>
              <a:t>できる限り詳細に記載）</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06085"/>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協定金以上の成果を創出できる具体的かつ実効性の高い内容となっているか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3981"/>
            <a:ext cx="8469398" cy="29490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ja-JP" sz="1600" dirty="0"/>
              <a:t>支援内容の提案は本事業の目的に対して十分かつ適切なものか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公的支援を受けるに相応しい事業内容であるか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4</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2862033"/>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大学内のシーズの事業化を目指すに当たっての要諦を</a:t>
            </a:r>
            <a:r>
              <a:rPr lang="ja-JP" altLang="en-US" sz="1600" dirty="0"/>
              <a:t>おさえた支援内容となっているか</a:t>
            </a:r>
            <a:endParaRPr lang="ja-JP" altLang="ja-JP" sz="1600" dirty="0"/>
          </a:p>
        </p:txBody>
      </p:sp>
      <p:sp>
        <p:nvSpPr>
          <p:cNvPr id="10" name="正方形/長方形 9">
            <a:extLst>
              <a:ext uri="{FF2B5EF4-FFF2-40B4-BE49-F238E27FC236}">
                <a16:creationId xmlns:a16="http://schemas.microsoft.com/office/drawing/2014/main" id="{95E35A97-E8AC-4388-BB8D-1BF7247A7C27}"/>
              </a:ext>
            </a:extLst>
          </p:cNvPr>
          <p:cNvSpPr/>
          <p:nvPr/>
        </p:nvSpPr>
        <p:spPr bwMode="gray">
          <a:xfrm>
            <a:off x="597598" y="3288420"/>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大学等の特性・留意点を踏まえた実現可能性の高い実施内容か</a:t>
            </a:r>
          </a:p>
        </p:txBody>
      </p:sp>
    </p:spTree>
    <p:extLst>
      <p:ext uri="{BB962C8B-B14F-4D97-AF65-F5344CB8AC3E}">
        <p14:creationId xmlns:p14="http://schemas.microsoft.com/office/powerpoint/2010/main" val="1753915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３　事業の内容（伴走支援）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１で述べたタイプ別の設定数の目途を踏まえ、協定期間内で伴走支援</a:t>
            </a:r>
            <a:r>
              <a:rPr kumimoji="1" lang="ja-JP" altLang="en-US" sz="1600" dirty="0" smtClean="0">
                <a:latin typeface="+mn-ea"/>
              </a:rPr>
              <a:t>を大学</a:t>
            </a:r>
            <a:r>
              <a:rPr kumimoji="1" lang="ja-JP" altLang="en-US" sz="1600" dirty="0">
                <a:latin typeface="+mn-ea"/>
              </a:rPr>
              <a:t>等</a:t>
            </a:r>
            <a:r>
              <a:rPr kumimoji="1" lang="ja-JP" altLang="en-US" sz="1600" dirty="0" smtClean="0">
                <a:latin typeface="+mn-ea"/>
              </a:rPr>
              <a:t>に対</a:t>
            </a:r>
            <a:endParaRPr kumimoji="1" lang="en-US" altLang="ja-JP" sz="1600" dirty="0" smtClean="0">
              <a:latin typeface="+mn-ea"/>
            </a:endParaRPr>
          </a:p>
          <a:p>
            <a:pPr lvl="1"/>
            <a:r>
              <a:rPr kumimoji="1" lang="ja-JP" altLang="en-US" sz="1600" dirty="0">
                <a:latin typeface="+mn-ea"/>
              </a:rPr>
              <a:t>　</a:t>
            </a:r>
            <a:r>
              <a:rPr kumimoji="1" lang="ja-JP" altLang="en-US" sz="1600" dirty="0" smtClean="0">
                <a:latin typeface="+mn-ea"/>
              </a:rPr>
              <a:t>　してどの</a:t>
            </a:r>
            <a:r>
              <a:rPr kumimoji="1" lang="ja-JP" altLang="en-US" sz="1600" dirty="0">
                <a:latin typeface="+mn-ea"/>
              </a:rPr>
              <a:t>ように行うか（どのようなタイミングでどのような支援メニューを</a:t>
            </a:r>
            <a:r>
              <a:rPr kumimoji="1" lang="ja-JP" altLang="en-US" sz="1600" dirty="0" smtClean="0">
                <a:latin typeface="+mn-ea"/>
              </a:rPr>
              <a:t>提供する</a:t>
            </a:r>
            <a:endParaRPr kumimoji="1" lang="en-US" altLang="ja-JP" sz="1600" dirty="0" smtClean="0">
              <a:latin typeface="+mn-ea"/>
            </a:endParaRPr>
          </a:p>
          <a:p>
            <a:pPr lvl="1"/>
            <a:r>
              <a:rPr kumimoji="1" lang="ja-JP" altLang="en-US" sz="1600" dirty="0">
                <a:latin typeface="+mn-ea"/>
              </a:rPr>
              <a:t>　</a:t>
            </a:r>
            <a:r>
              <a:rPr kumimoji="1" lang="ja-JP" altLang="en-US" sz="1600" dirty="0" smtClean="0">
                <a:latin typeface="+mn-ea"/>
              </a:rPr>
              <a:t>　</a:t>
            </a:r>
            <a:r>
              <a:rPr kumimoji="1" lang="ja-JP" altLang="en-US" sz="1600" dirty="0" err="1" smtClean="0">
                <a:latin typeface="+mn-ea"/>
              </a:rPr>
              <a:t>かを</a:t>
            </a:r>
            <a:r>
              <a:rPr kumimoji="1" lang="ja-JP" altLang="en-US" sz="1600" dirty="0">
                <a:latin typeface="+mn-ea"/>
              </a:rPr>
              <a:t>できる限り詳細に記載）</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06085"/>
            <a:ext cx="8469398" cy="31719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協定金以上の成果を創出できる具体的かつ実効性の高い内容となっているか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3981"/>
            <a:ext cx="8469398" cy="29490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ja-JP" sz="1600" dirty="0"/>
              <a:t>支援内容の提案は本事業の目的に対して十分かつ適切なものか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公的支援を受けるに相応しい事業内容であるか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5</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2862033"/>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大学内のシーズの事業化を目指すに当たっての要諦を</a:t>
            </a:r>
            <a:r>
              <a:rPr lang="ja-JP" altLang="en-US" sz="1600" dirty="0"/>
              <a:t>おさえた支援内容となっているか</a:t>
            </a:r>
            <a:endParaRPr lang="ja-JP" altLang="ja-JP" sz="1600" dirty="0"/>
          </a:p>
        </p:txBody>
      </p:sp>
      <p:sp>
        <p:nvSpPr>
          <p:cNvPr id="10" name="正方形/長方形 9">
            <a:extLst>
              <a:ext uri="{FF2B5EF4-FFF2-40B4-BE49-F238E27FC236}">
                <a16:creationId xmlns:a16="http://schemas.microsoft.com/office/drawing/2014/main" id="{95E35A97-E8AC-4388-BB8D-1BF7247A7C27}"/>
              </a:ext>
            </a:extLst>
          </p:cNvPr>
          <p:cNvSpPr/>
          <p:nvPr/>
        </p:nvSpPr>
        <p:spPr bwMode="gray">
          <a:xfrm>
            <a:off x="597598" y="3288420"/>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大学等の特性・留意点を踏まえた実現可能性の高い実施内容か</a:t>
            </a:r>
          </a:p>
        </p:txBody>
      </p:sp>
    </p:spTree>
    <p:extLst>
      <p:ext uri="{BB962C8B-B14F-4D97-AF65-F5344CB8AC3E}">
        <p14:creationId xmlns:p14="http://schemas.microsoft.com/office/powerpoint/2010/main" val="1207790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４　経費明細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事業運営基本額の項目別明細（年度ごと）</a:t>
            </a:r>
            <a:endParaRPr kumimoji="1" lang="en-US" altLang="ja-JP" sz="1600" dirty="0">
              <a:latin typeface="+mn-ea"/>
            </a:endParaRPr>
          </a:p>
          <a:p>
            <a:pPr lvl="1"/>
            <a:endParaRPr kumimoji="1" lang="en-US" altLang="ja-JP" sz="1600" dirty="0">
              <a:latin typeface="+mn-ea"/>
            </a:endParaRPr>
          </a:p>
          <a:p>
            <a:pPr lvl="1"/>
            <a:r>
              <a:rPr kumimoji="1" lang="ja-JP" altLang="en-US" sz="1600" dirty="0">
                <a:latin typeface="+mn-ea"/>
              </a:rPr>
              <a:t>〇　１で述べたタイプ別の設定数の目途を踏まえた大学等支援額の配分想定（年度ごと）</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　上限額の条件</a:t>
            </a:r>
            <a:endParaRPr kumimoji="1" lang="en-US" altLang="ja-JP" sz="1600" dirty="0">
              <a:latin typeface="+mn-ea"/>
            </a:endParaRPr>
          </a:p>
          <a:p>
            <a:pPr lvl="1"/>
            <a:r>
              <a:rPr lang="ja-JP" altLang="en-US" sz="1600" dirty="0">
                <a:latin typeface="+mn-ea"/>
              </a:rPr>
              <a:t>総額：</a:t>
            </a:r>
            <a:r>
              <a:rPr lang="ja-JP" altLang="ja-JP" sz="1600" dirty="0">
                <a:latin typeface="+mn-ea"/>
              </a:rPr>
              <a:t>令和５年度３億</a:t>
            </a:r>
            <a:r>
              <a:rPr lang="en-US" altLang="ja-JP" sz="1600" dirty="0">
                <a:latin typeface="+mn-ea"/>
              </a:rPr>
              <a:t>3,000</a:t>
            </a:r>
            <a:r>
              <a:rPr lang="ja-JP" altLang="ja-JP" sz="1600" dirty="0">
                <a:latin typeface="+mn-ea"/>
              </a:rPr>
              <a:t>万円、令和</a:t>
            </a:r>
            <a:r>
              <a:rPr lang="en-US" altLang="ja-JP" sz="1600" dirty="0">
                <a:latin typeface="+mn-ea"/>
              </a:rPr>
              <a:t>6</a:t>
            </a:r>
            <a:r>
              <a:rPr lang="ja-JP" altLang="ja-JP" sz="1600" dirty="0">
                <a:latin typeface="+mn-ea"/>
              </a:rPr>
              <a:t>年度</a:t>
            </a:r>
            <a:r>
              <a:rPr lang="en-US" altLang="ja-JP" sz="1600" dirty="0">
                <a:latin typeface="+mn-ea"/>
              </a:rPr>
              <a:t>7</a:t>
            </a:r>
            <a:r>
              <a:rPr lang="ja-JP" altLang="ja-JP" sz="1600" dirty="0">
                <a:latin typeface="+mn-ea"/>
              </a:rPr>
              <a:t>億</a:t>
            </a:r>
            <a:r>
              <a:rPr lang="en-US" altLang="ja-JP" sz="1600" dirty="0">
                <a:latin typeface="+mn-ea"/>
              </a:rPr>
              <a:t>7,000</a:t>
            </a:r>
            <a:r>
              <a:rPr lang="ja-JP" altLang="ja-JP" sz="1600" dirty="0">
                <a:latin typeface="+mn-ea"/>
              </a:rPr>
              <a:t>万円（予定）</a:t>
            </a:r>
            <a:endParaRPr kumimoji="1" lang="en-US" altLang="ja-JP" sz="1600" dirty="0">
              <a:latin typeface="+mn-ea"/>
            </a:endParaRPr>
          </a:p>
          <a:p>
            <a:pPr lvl="1"/>
            <a:r>
              <a:rPr kumimoji="1" lang="ja-JP" altLang="en-US" sz="1600" dirty="0">
                <a:latin typeface="+mn-ea"/>
              </a:rPr>
              <a:t>事業運営基本額：上記協定金総額の上限額の</a:t>
            </a:r>
            <a:r>
              <a:rPr kumimoji="1" lang="en-US" altLang="ja-JP" sz="1600" dirty="0">
                <a:latin typeface="+mn-ea"/>
              </a:rPr>
              <a:t>10</a:t>
            </a:r>
            <a:r>
              <a:rPr kumimoji="1" lang="ja-JP" altLang="en-US" sz="1600" dirty="0">
                <a:latin typeface="+mn-ea"/>
              </a:rPr>
              <a:t>％以内</a:t>
            </a:r>
            <a:endParaRPr kumimoji="1" lang="en-US" altLang="ja-JP" sz="1600" dirty="0">
              <a:latin typeface="+mn-ea"/>
            </a:endParaRPr>
          </a:p>
          <a:p>
            <a:pPr lvl="1"/>
            <a:r>
              <a:rPr kumimoji="1" lang="ja-JP" altLang="en-US" sz="1600" dirty="0">
                <a:latin typeface="+mn-ea"/>
              </a:rPr>
              <a:t>大学等支援額：</a:t>
            </a:r>
            <a:r>
              <a:rPr kumimoji="1" lang="zh-TW" altLang="en-US" sz="1600" dirty="0">
                <a:latin typeface="游ゴシック" panose="020B0400000000000000" pitchFamily="50" charset="-128"/>
                <a:ea typeface="游ゴシック" panose="020B0400000000000000" pitchFamily="50" charset="-128"/>
              </a:rPr>
              <a:t>令和５年度２億</a:t>
            </a:r>
            <a:r>
              <a:rPr kumimoji="1" lang="en-US" altLang="zh-TW" sz="1600" dirty="0">
                <a:latin typeface="游ゴシック" panose="020B0400000000000000" pitchFamily="50" charset="-128"/>
                <a:ea typeface="游ゴシック" panose="020B0400000000000000" pitchFamily="50" charset="-128"/>
              </a:rPr>
              <a:t>9,700</a:t>
            </a:r>
            <a:r>
              <a:rPr kumimoji="1" lang="zh-TW" altLang="en-US" sz="1600" dirty="0">
                <a:latin typeface="游ゴシック" panose="020B0400000000000000" pitchFamily="50" charset="-128"/>
                <a:ea typeface="游ゴシック" panose="020B0400000000000000" pitchFamily="50" charset="-128"/>
              </a:rPr>
              <a:t>万円、令和６年度</a:t>
            </a:r>
            <a:r>
              <a:rPr kumimoji="1" lang="en-US" altLang="zh-TW" sz="1600" dirty="0">
                <a:latin typeface="游ゴシック" panose="020B0400000000000000" pitchFamily="50" charset="-128"/>
                <a:ea typeface="游ゴシック" panose="020B0400000000000000" pitchFamily="50" charset="-128"/>
              </a:rPr>
              <a:t>6</a:t>
            </a:r>
            <a:r>
              <a:rPr kumimoji="1" lang="zh-TW" altLang="en-US" sz="1600" dirty="0">
                <a:latin typeface="游ゴシック" panose="020B0400000000000000" pitchFamily="50" charset="-128"/>
                <a:ea typeface="游ゴシック" panose="020B0400000000000000" pitchFamily="50" charset="-128"/>
              </a:rPr>
              <a:t>億</a:t>
            </a:r>
            <a:r>
              <a:rPr kumimoji="1" lang="en-US" altLang="zh-TW" sz="1600" dirty="0">
                <a:latin typeface="游ゴシック" panose="020B0400000000000000" pitchFamily="50" charset="-128"/>
                <a:ea typeface="游ゴシック" panose="020B0400000000000000" pitchFamily="50" charset="-128"/>
              </a:rPr>
              <a:t>9,300</a:t>
            </a:r>
            <a:r>
              <a:rPr kumimoji="1" lang="zh-TW" altLang="en-US" sz="1600" dirty="0">
                <a:latin typeface="游ゴシック" panose="020B0400000000000000" pitchFamily="50" charset="-128"/>
                <a:ea typeface="游ゴシック" panose="020B0400000000000000" pitchFamily="50" charset="-128"/>
              </a:rPr>
              <a:t>万円（予定）</a:t>
            </a:r>
            <a:endParaRPr kumimoji="1" lang="en-US" altLang="ja-JP" sz="1600" dirty="0">
              <a:latin typeface="游ゴシック" panose="020B0400000000000000" pitchFamily="50" charset="-128"/>
              <a:ea typeface="游ゴシック" panose="020B0400000000000000" pitchFamily="50" charset="-128"/>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54458"/>
            <a:ext cx="8469398" cy="32896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lang="ja-JP" altLang="en-US" sz="1600" dirty="0"/>
              <a:t>提案された支援内容と照らし合わせて</a:t>
            </a:r>
            <a:r>
              <a:rPr lang="ja-JP" altLang="ja-JP" sz="1600" dirty="0"/>
              <a:t>適切な</a:t>
            </a:r>
            <a:r>
              <a:rPr lang="ja-JP" altLang="en-US" sz="1600" dirty="0"/>
              <a:t>経費設定がなされているか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598" y="2085446"/>
            <a:ext cx="8469400"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公的支援を受けるに相応しい内容であるか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6</a:t>
            </a:fld>
            <a:endParaRPr lang="ja-JP" altLang="en-US" dirty="0"/>
          </a:p>
        </p:txBody>
      </p:sp>
    </p:spTree>
    <p:extLst>
      <p:ext uri="{BB962C8B-B14F-4D97-AF65-F5344CB8AC3E}">
        <p14:creationId xmlns:p14="http://schemas.microsoft.com/office/powerpoint/2010/main" val="2616904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スケジュール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協定期間（令和</a:t>
            </a:r>
            <a:r>
              <a:rPr kumimoji="1" lang="en-US" altLang="ja-JP" sz="1600" dirty="0">
                <a:latin typeface="+mn-ea"/>
              </a:rPr>
              <a:t>5</a:t>
            </a:r>
            <a:r>
              <a:rPr kumimoji="1" lang="ja-JP" altLang="en-US" sz="1600" dirty="0">
                <a:latin typeface="+mn-ea"/>
              </a:rPr>
              <a:t>年</a:t>
            </a:r>
            <a:r>
              <a:rPr kumimoji="1" lang="en-US" altLang="ja-JP" sz="1600" dirty="0">
                <a:latin typeface="+mn-ea"/>
              </a:rPr>
              <a:t>10</a:t>
            </a:r>
            <a:r>
              <a:rPr kumimoji="1" lang="ja-JP" altLang="en-US" sz="1600" dirty="0">
                <a:latin typeface="+mn-ea"/>
              </a:rPr>
              <a:t>月から令和</a:t>
            </a:r>
            <a:r>
              <a:rPr kumimoji="1" lang="en-US" altLang="ja-JP" sz="1600" dirty="0">
                <a:latin typeface="+mn-ea"/>
              </a:rPr>
              <a:t>7</a:t>
            </a:r>
            <a:r>
              <a:rPr kumimoji="1" lang="ja-JP" altLang="en-US" sz="1600" dirty="0">
                <a:latin typeface="+mn-ea"/>
              </a:rPr>
              <a:t>年</a:t>
            </a:r>
            <a:r>
              <a:rPr kumimoji="1" lang="en-US" altLang="ja-JP" sz="1600" dirty="0">
                <a:latin typeface="+mn-ea"/>
              </a:rPr>
              <a:t>3</a:t>
            </a:r>
            <a:r>
              <a:rPr kumimoji="1" lang="ja-JP" altLang="en-US" sz="1600" dirty="0">
                <a:latin typeface="+mn-ea"/>
              </a:rPr>
              <a:t>月末までの</a:t>
            </a:r>
            <a:r>
              <a:rPr kumimoji="1" lang="en-US" altLang="ja-JP" sz="1600" dirty="0">
                <a:latin typeface="+mn-ea"/>
              </a:rPr>
              <a:t>1</a:t>
            </a:r>
            <a:r>
              <a:rPr kumimoji="1" lang="ja-JP" altLang="en-US" sz="1600" dirty="0">
                <a:latin typeface="+mn-ea"/>
              </a:rPr>
              <a:t>年</a:t>
            </a:r>
            <a:r>
              <a:rPr kumimoji="1" lang="en-US" altLang="ja-JP" sz="1600" dirty="0">
                <a:latin typeface="+mn-ea"/>
              </a:rPr>
              <a:t>6</a:t>
            </a:r>
            <a:r>
              <a:rPr kumimoji="1" lang="ja-JP" altLang="en-US" sz="1600" dirty="0">
                <a:latin typeface="+mn-ea"/>
              </a:rPr>
              <a:t>カ月を想定）内における取組の</a:t>
            </a:r>
            <a:endParaRPr kumimoji="1" lang="en-US" altLang="ja-JP" sz="1600" dirty="0">
              <a:latin typeface="+mn-ea"/>
            </a:endParaRPr>
          </a:p>
          <a:p>
            <a:pPr lvl="1"/>
            <a:r>
              <a:rPr kumimoji="1" lang="ja-JP" altLang="en-US" sz="1600" dirty="0">
                <a:latin typeface="+mn-ea"/>
              </a:rPr>
              <a:t>　　実施スケジュール</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729810"/>
            <a:ext cx="8469398" cy="387748"/>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en-US" altLang="ja-JP" sz="1600" dirty="0">
                <a:latin typeface="+mn-ea"/>
              </a:rPr>
              <a:t>1</a:t>
            </a:r>
            <a:r>
              <a:rPr kumimoji="1" lang="ja-JP" altLang="en-US" sz="1600" dirty="0">
                <a:latin typeface="+mn-ea"/>
              </a:rPr>
              <a:t>年半という事業期間を踏まえた、実効性の高い計画となっているか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7</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233013"/>
            <a:ext cx="8469398" cy="357223"/>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１で定めた目標達成の可能性が高いか</a:t>
            </a:r>
            <a:endParaRPr lang="en-US" altLang="ja-JP" sz="1600" dirty="0"/>
          </a:p>
        </p:txBody>
      </p:sp>
    </p:spTree>
    <p:extLst>
      <p:ext uri="{BB962C8B-B14F-4D97-AF65-F5344CB8AC3E}">
        <p14:creationId xmlns:p14="http://schemas.microsoft.com/office/powerpoint/2010/main" val="4251782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６　実施体制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協定事業実施にあたっての体制図、各部署の役割や責任の範囲</a:t>
            </a:r>
          </a:p>
          <a:p>
            <a:pPr lvl="1"/>
            <a:endParaRPr kumimoji="1" lang="en-US" altLang="ja-JP" sz="1600" dirty="0">
              <a:latin typeface="+mn-ea"/>
            </a:endParaRPr>
          </a:p>
          <a:p>
            <a:pPr lvl="1"/>
            <a:r>
              <a:rPr kumimoji="1" lang="ja-JP" altLang="en-US" sz="1600" dirty="0">
                <a:latin typeface="+mn-ea"/>
              </a:rPr>
              <a:t>〇　他ステークホルダーとの連携体制、支援に関する役割分担</a:t>
            </a:r>
            <a:endParaRPr kumimoji="1" lang="en-US" altLang="ja-JP" sz="1600" dirty="0">
              <a:latin typeface="+mn-ea"/>
            </a:endParaRPr>
          </a:p>
          <a:p>
            <a:pPr lvl="1"/>
            <a:endParaRPr kumimoji="1" lang="en-US" altLang="ja-JP" sz="1600" dirty="0">
              <a:latin typeface="+mn-ea"/>
            </a:endParaRPr>
          </a:p>
          <a:p>
            <a:pPr lvl="1"/>
            <a:r>
              <a:rPr kumimoji="1" lang="ja-JP" altLang="en-US" sz="1600" dirty="0">
                <a:latin typeface="+mn-ea"/>
              </a:rPr>
              <a:t>〇　大学等への物的支援を行える体力の証左（財務情報など）</a:t>
            </a:r>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ja-JP" altLang="en-US"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40377"/>
            <a:ext cx="8469398" cy="357126"/>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事業を実施するにあたり十分な推進体制を構築しているか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8</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164042"/>
            <a:ext cx="8469398" cy="523500"/>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事業を実施するにあたり必要な知見を提供できるよう十分な体制を自社</a:t>
            </a:r>
            <a:endParaRPr lang="en-US" altLang="ja-JP" sz="1600" dirty="0"/>
          </a:p>
          <a:p>
            <a:pPr algn="ctr"/>
            <a:r>
              <a:rPr lang="ja-JP" altLang="en-US" sz="1600" dirty="0"/>
              <a:t>又は連携する事業者等により構築しているか</a:t>
            </a:r>
            <a:endParaRPr lang="en-US" altLang="ja-JP" sz="1600" dirty="0"/>
          </a:p>
        </p:txBody>
      </p:sp>
      <p:sp>
        <p:nvSpPr>
          <p:cNvPr id="10" name="テキスト ボックス 9">
            <a:extLst>
              <a:ext uri="{FF2B5EF4-FFF2-40B4-BE49-F238E27FC236}">
                <a16:creationId xmlns:a16="http://schemas.microsoft.com/office/drawing/2014/main" id="{9427F7CC-7EA8-4192-B6B7-AD56DF8D07FE}"/>
              </a:ext>
            </a:extLst>
          </p:cNvPr>
          <p:cNvSpPr txBox="1"/>
          <p:nvPr/>
        </p:nvSpPr>
        <p:spPr>
          <a:xfrm>
            <a:off x="877936" y="5402748"/>
            <a:ext cx="7996555" cy="585664"/>
          </a:xfrm>
          <a:prstGeom prst="rect">
            <a:avLst/>
          </a:prstGeom>
          <a:noFill/>
        </p:spPr>
        <p:txBody>
          <a:bodyPr wrap="square" lIns="36000" tIns="36000" rIns="36000" bIns="36000" rtlCol="0" anchor="t" anchorCtr="0">
            <a:spAutoFit/>
          </a:bodyPr>
          <a:lstStyle/>
          <a:p>
            <a:pPr>
              <a:lnSpc>
                <a:spcPts val="2000"/>
              </a:lnSpc>
              <a:spcBef>
                <a:spcPts val="0"/>
              </a:spcBef>
              <a:spcAft>
                <a:spcPts val="0"/>
              </a:spcAft>
              <a:buSzPct val="100000"/>
            </a:pPr>
            <a:r>
              <a:rPr kumimoji="1" lang="en-US" altLang="ja-JP" sz="1600" dirty="0">
                <a:latin typeface="游ゴシック" panose="020B0400000000000000" pitchFamily="50" charset="-128"/>
                <a:ea typeface="游ゴシック" panose="020B0400000000000000" pitchFamily="50" charset="-128"/>
              </a:rPr>
              <a:t>※</a:t>
            </a:r>
            <a:r>
              <a:rPr kumimoji="1" lang="ja-JP" altLang="en-US" sz="1600" dirty="0">
                <a:latin typeface="游ゴシック" panose="020B0400000000000000" pitchFamily="50" charset="-128"/>
                <a:ea typeface="游ゴシック" panose="020B0400000000000000" pitchFamily="50" charset="-128"/>
              </a:rPr>
              <a:t>複数事業者の提携による場合等は、その役割等がわかる体制図（任意様式）</a:t>
            </a:r>
            <a:r>
              <a:rPr kumimoji="1" lang="ja-JP" altLang="en-US" sz="1600" dirty="0" smtClean="0">
                <a:latin typeface="游ゴシック" panose="020B0400000000000000" pitchFamily="50" charset="-128"/>
                <a:ea typeface="游ゴシック" panose="020B0400000000000000" pitchFamily="50" charset="-128"/>
              </a:rPr>
              <a:t>も提出</a:t>
            </a:r>
            <a:endParaRPr kumimoji="1" lang="en-US" altLang="ja-JP" sz="1600" dirty="0" smtClean="0">
              <a:latin typeface="游ゴシック" panose="020B0400000000000000" pitchFamily="50" charset="-128"/>
              <a:ea typeface="游ゴシック" panose="020B0400000000000000" pitchFamily="50" charset="-128"/>
            </a:endParaRPr>
          </a:p>
          <a:p>
            <a:pPr>
              <a:lnSpc>
                <a:spcPts val="2000"/>
              </a:lnSpc>
              <a:spcBef>
                <a:spcPts val="0"/>
              </a:spcBef>
              <a:spcAft>
                <a:spcPts val="0"/>
              </a:spcAft>
              <a:buSzPct val="100000"/>
            </a:pPr>
            <a:r>
              <a:rPr kumimoji="1" lang="ja-JP" altLang="en-US" sz="1600" dirty="0">
                <a:latin typeface="游ゴシック" panose="020B0400000000000000" pitchFamily="50" charset="-128"/>
                <a:ea typeface="游ゴシック" panose="020B0400000000000000" pitchFamily="50" charset="-128"/>
              </a:rPr>
              <a:t>　</a:t>
            </a:r>
            <a:r>
              <a:rPr kumimoji="1" lang="ja-JP" altLang="en-US" sz="1600" dirty="0" smtClean="0">
                <a:latin typeface="游ゴシック" panose="020B0400000000000000" pitchFamily="50" charset="-128"/>
                <a:ea typeface="游ゴシック" panose="020B0400000000000000" pitchFamily="50" charset="-128"/>
              </a:rPr>
              <a:t>してください</a:t>
            </a:r>
            <a:endParaRPr kumimoji="1" lang="en-US" altLang="ja-JP" sz="1600" dirty="0">
              <a:latin typeface="游ゴシック" panose="020B0400000000000000" pitchFamily="50" charset="-128"/>
              <a:ea typeface="游ゴシック" panose="020B0400000000000000" pitchFamily="50" charset="-128"/>
            </a:endParaRPr>
          </a:p>
        </p:txBody>
      </p:sp>
      <p:sp>
        <p:nvSpPr>
          <p:cNvPr id="11" name="正方形/長方形 10">
            <a:extLst>
              <a:ext uri="{FF2B5EF4-FFF2-40B4-BE49-F238E27FC236}">
                <a16:creationId xmlns:a16="http://schemas.microsoft.com/office/drawing/2014/main" id="{482116A0-B898-43E2-99B9-9023A72AFF10}"/>
              </a:ext>
            </a:extLst>
          </p:cNvPr>
          <p:cNvSpPr/>
          <p:nvPr/>
        </p:nvSpPr>
        <p:spPr bwMode="gray">
          <a:xfrm>
            <a:off x="597600" y="2862983"/>
            <a:ext cx="8469398" cy="357126"/>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ja-JP" sz="1600" dirty="0"/>
              <a:t>大学等への物的支援を円滑に行えるだけの体力を有しているか</a:t>
            </a:r>
            <a:r>
              <a:rPr lang="en-US" altLang="ja-JP" sz="1600" dirty="0"/>
              <a:t> </a:t>
            </a:r>
            <a:endParaRPr kumimoji="1" lang="en-US" altLang="ja-JP" sz="1400" dirty="0">
              <a:latin typeface="+mn-ea"/>
            </a:endParaRPr>
          </a:p>
        </p:txBody>
      </p:sp>
    </p:spTree>
    <p:extLst>
      <p:ext uri="{BB962C8B-B14F-4D97-AF65-F5344CB8AC3E}">
        <p14:creationId xmlns:p14="http://schemas.microsoft.com/office/powerpoint/2010/main" val="677953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７　事業推進力・実績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36000" tIns="36000" rIns="36000" bIns="36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r>
              <a:rPr kumimoji="1" lang="en-US" altLang="ja-JP" sz="1600" dirty="0">
                <a:latin typeface="+mn-ea"/>
              </a:rPr>
              <a:t>【</a:t>
            </a:r>
            <a:r>
              <a:rPr kumimoji="1" lang="ja-JP" altLang="en-US" sz="1600" dirty="0">
                <a:latin typeface="+mn-ea"/>
              </a:rPr>
              <a:t>記載いただきたい事項</a:t>
            </a:r>
            <a:r>
              <a:rPr kumimoji="1" lang="en-US" altLang="ja-JP" sz="1600" dirty="0">
                <a:latin typeface="+mn-ea"/>
              </a:rPr>
              <a:t>】</a:t>
            </a:r>
          </a:p>
          <a:p>
            <a:pPr lvl="1"/>
            <a:endParaRPr kumimoji="1" lang="en-US" altLang="ja-JP" sz="1600" dirty="0">
              <a:latin typeface="+mn-ea"/>
            </a:endParaRPr>
          </a:p>
          <a:p>
            <a:pPr lvl="1"/>
            <a:r>
              <a:rPr kumimoji="1" lang="ja-JP" altLang="en-US" sz="1600" dirty="0">
                <a:latin typeface="+mn-ea"/>
              </a:rPr>
              <a:t>〇　自社のネットワークやリソース、ノウハウを生かした主なプロジェクトの実施実績</a:t>
            </a:r>
            <a:endParaRPr kumimoji="1" lang="en-US" altLang="ja-JP" sz="1600" dirty="0">
              <a:latin typeface="+mn-ea"/>
            </a:endParaRPr>
          </a:p>
          <a:p>
            <a:pPr lvl="1"/>
            <a:endParaRPr kumimoji="1" lang="ja-JP" altLang="en-US" sz="1600" dirty="0">
              <a:latin typeface="+mn-ea"/>
            </a:endParaRPr>
          </a:p>
          <a:p>
            <a:pPr lvl="1"/>
            <a:r>
              <a:rPr kumimoji="1" lang="ja-JP" altLang="en-US" sz="1600" dirty="0">
                <a:latin typeface="+mn-ea"/>
              </a:rPr>
              <a:t>〇　大学研究者等への支援や大学等との連携実績</a:t>
            </a: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40377"/>
            <a:ext cx="8469398" cy="357126"/>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dirty="0">
                <a:latin typeface="+mn-ea"/>
              </a:rPr>
              <a:t>プロジェクトを円滑に進めるマネジメント力を有しているか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100" b="1" dirty="0">
                <a:solidFill>
                  <a:schemeClr val="bg1"/>
                </a:solidFill>
                <a:latin typeface="+mn-ea"/>
              </a:rPr>
              <a:t>審査の視点</a:t>
            </a:r>
          </a:p>
        </p:txBody>
      </p:sp>
      <p:sp>
        <p:nvSpPr>
          <p:cNvPr id="31" name="スライド番号プレースホルダー 2">
            <a:extLst>
              <a:ext uri="{FF2B5EF4-FFF2-40B4-BE49-F238E27FC236}">
                <a16:creationId xmlns:a16="http://schemas.microsoft.com/office/drawing/2014/main" id="{944F9F89-C250-406C-BD59-D85BB08FF42A}"/>
              </a:ext>
            </a:extLst>
          </p:cNvPr>
          <p:cNvSpPr txBox="1">
            <a:spLocks/>
          </p:cNvSpPr>
          <p:nvPr/>
        </p:nvSpPr>
        <p:spPr>
          <a:xfrm>
            <a:off x="417600" y="6588000"/>
            <a:ext cx="180000" cy="169200"/>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A5FCFE5-FE56-4EF1-80A8-07776887C2A1}" type="slidenum">
              <a:rPr lang="ja-JP" altLang="en-US" smtClean="0"/>
              <a:pPr/>
              <a:t>9</a:t>
            </a:fld>
            <a:endParaRPr lang="ja-JP" altLang="en-US" dirty="0"/>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098215"/>
            <a:ext cx="8469398" cy="434779"/>
          </a:xfrm>
          <a:prstGeom prst="rect">
            <a:avLst/>
          </a:prstGeom>
          <a:solidFill>
            <a:srgbClr val="CCCCFF"/>
          </a:solidFill>
          <a:ln w="12700" algn="ctr">
            <a:solidFill>
              <a:schemeClr val="accent6">
                <a:lumMod val="40000"/>
                <a:lumOff val="60000"/>
              </a:schemeClr>
            </a:solid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ja-JP" altLang="en-US" sz="1600" dirty="0"/>
              <a:t>事業を実施するに十分な実績を有しているか</a:t>
            </a:r>
          </a:p>
        </p:txBody>
      </p:sp>
    </p:spTree>
    <p:extLst>
      <p:ext uri="{BB962C8B-B14F-4D97-AF65-F5344CB8AC3E}">
        <p14:creationId xmlns:p14="http://schemas.microsoft.com/office/powerpoint/2010/main" val="7305148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1125</Words>
  <PresentationFormat>A4 210 x 297 mm</PresentationFormat>
  <Paragraphs>226</Paragraphs>
  <Slides>9</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9</vt:i4>
      </vt:variant>
    </vt:vector>
  </HeadingPairs>
  <TitlesOfParts>
    <vt:vector size="18" baseType="lpstr">
      <vt:lpstr>Yu Gothic UI</vt:lpstr>
      <vt:lpstr>游ゴシック</vt:lpstr>
      <vt:lpstr>游ゴシック Light</vt:lpstr>
      <vt:lpstr>Arial</vt:lpstr>
      <vt:lpstr>Calibri</vt:lpstr>
      <vt:lpstr>Calibri Light</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2023-06-19T09:41:17Z</dcterms:created>
  <dcterms:modified xsi:type="dcterms:W3CDTF">2023-08-18T01:58:00Z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ies>
</file>