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68" r:id="rId2"/>
    <p:sldId id="472" r:id="rId3"/>
  </p:sldIdLst>
  <p:sldSz cx="10080625" cy="6840538"/>
  <p:notesSz cx="6807200" cy="9939338"/>
  <p:defaultTextStyle>
    <a:defPPr>
      <a:defRPr lang="ja-JP"/>
    </a:defPPr>
    <a:lvl1pPr marL="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6D9F1"/>
    <a:srgbClr val="008000"/>
    <a:srgbClr val="FF9999"/>
    <a:srgbClr val="CC9900"/>
    <a:srgbClr val="996633"/>
    <a:srgbClr val="9933FF"/>
    <a:srgbClr val="CC00FF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9296" autoAdjust="0"/>
  </p:normalViewPr>
  <p:slideViewPr>
    <p:cSldViewPr>
      <p:cViewPr varScale="1">
        <p:scale>
          <a:sx n="100" d="100"/>
          <a:sy n="100" d="100"/>
        </p:scale>
        <p:origin x="566" y="82"/>
      </p:cViewPr>
      <p:guideLst>
        <p:guide orient="horz" pos="2155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50375" cy="497367"/>
          </a:xfrm>
          <a:prstGeom prst="rect">
            <a:avLst/>
          </a:prstGeom>
        </p:spPr>
        <p:txBody>
          <a:bodyPr vert="horz" lIns="92187" tIns="46093" rIns="92187" bIns="460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3"/>
            <a:ext cx="2950374" cy="497367"/>
          </a:xfrm>
          <a:prstGeom prst="rect">
            <a:avLst/>
          </a:prstGeom>
        </p:spPr>
        <p:txBody>
          <a:bodyPr vert="horz" lIns="92187" tIns="46093" rIns="92187" bIns="46093" rtlCol="0"/>
          <a:lstStyle>
            <a:lvl1pPr algn="r">
              <a:defRPr sz="1200"/>
            </a:lvl1pPr>
          </a:lstStyle>
          <a:p>
            <a:fld id="{912E2A6B-27B9-417F-A98E-AC92DA09E4CE}" type="datetimeFigureOut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744538"/>
            <a:ext cx="549592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7" tIns="46093" rIns="92187" bIns="460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20988"/>
            <a:ext cx="5446723" cy="4473102"/>
          </a:xfrm>
          <a:prstGeom prst="rect">
            <a:avLst/>
          </a:prstGeom>
        </p:spPr>
        <p:txBody>
          <a:bodyPr vert="horz" lIns="92187" tIns="46093" rIns="92187" bIns="460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373"/>
            <a:ext cx="2950375" cy="497366"/>
          </a:xfrm>
          <a:prstGeom prst="rect">
            <a:avLst/>
          </a:prstGeom>
        </p:spPr>
        <p:txBody>
          <a:bodyPr vert="horz" lIns="92187" tIns="46093" rIns="92187" bIns="460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3"/>
            <a:ext cx="2950374" cy="497366"/>
          </a:xfrm>
          <a:prstGeom prst="rect">
            <a:avLst/>
          </a:prstGeom>
        </p:spPr>
        <p:txBody>
          <a:bodyPr vert="horz" lIns="92187" tIns="46093" rIns="92187" bIns="46093" rtlCol="0" anchor="b"/>
          <a:lstStyle>
            <a:lvl1pPr algn="r">
              <a:defRPr sz="1200"/>
            </a:lvl1pPr>
          </a:lstStyle>
          <a:p>
            <a:fld id="{AC96A914-67E6-43E0-973C-FA7A46A98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1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48" y="2125002"/>
            <a:ext cx="8568531" cy="146628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3876306"/>
            <a:ext cx="705643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BD1-9C1B-4111-8B83-7651A51D6FF4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21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3D9-7F6F-4B45-A085-429807D96C0A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273939"/>
            <a:ext cx="2268141" cy="58366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032" y="273939"/>
            <a:ext cx="6636411" cy="58366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D555-4220-4EEE-80B1-4BAC0242BB66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F59F-500F-485E-A6AB-B7D18EDF5BC0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52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1" y="4395680"/>
            <a:ext cx="85685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301" y="2899313"/>
            <a:ext cx="85685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929FA-BFEE-4154-B3D3-81171C1024F1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31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4318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5DBF-8C87-45A0-BC03-D879EC88AB3D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0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1" y="1531205"/>
            <a:ext cx="445402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1" y="2169338"/>
            <a:ext cx="445402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0818" y="1531205"/>
            <a:ext cx="445577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0818" y="2169338"/>
            <a:ext cx="445577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13E9-8118-46B8-8E6A-A74054294810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2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372A-3EC3-4515-A123-784BF725ABFE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96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9561-F395-430A-AB96-6732CFDE5268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7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2" y="272356"/>
            <a:ext cx="331645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245" y="272355"/>
            <a:ext cx="5635349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032" y="1431447"/>
            <a:ext cx="331645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3DAB-7E16-4E47-B9A5-0E7105B9F0F0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9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4" y="4788378"/>
            <a:ext cx="604837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874" y="611215"/>
            <a:ext cx="604837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7" indent="0">
              <a:buNone/>
              <a:defRPr sz="2400"/>
            </a:lvl3pPr>
            <a:lvl4pPr marL="1371520" indent="0">
              <a:buNone/>
              <a:defRPr sz="2000"/>
            </a:lvl4pPr>
            <a:lvl5pPr marL="1828693" indent="0">
              <a:buNone/>
              <a:defRPr sz="2000"/>
            </a:lvl5pPr>
            <a:lvl6pPr marL="2285866" indent="0">
              <a:buNone/>
              <a:defRPr sz="2000"/>
            </a:lvl6pPr>
            <a:lvl7pPr marL="2743040" indent="0">
              <a:buNone/>
              <a:defRPr sz="2000"/>
            </a:lvl7pPr>
            <a:lvl8pPr marL="3200214" indent="0">
              <a:buNone/>
              <a:defRPr sz="2000"/>
            </a:lvl8pPr>
            <a:lvl9pPr marL="365738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874" y="5353672"/>
            <a:ext cx="604837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D31E-20A9-459C-9B73-38B1246E656C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32" y="273939"/>
            <a:ext cx="9072563" cy="114009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2" y="1596127"/>
            <a:ext cx="9072563" cy="45144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1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515A-882C-4F70-A496-840A5C22CC4B}" type="datetime1">
              <a:rPr kumimoji="1" lang="ja-JP" altLang="en-US" smtClean="0"/>
              <a:t>2023/10/30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14" y="6340167"/>
            <a:ext cx="3192198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8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9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4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799952" y="251916"/>
            <a:ext cx="8060308" cy="1246683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400"/>
              </a:lnSpc>
            </a:pPr>
            <a:endParaRPr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943968" y="320997"/>
            <a:ext cx="7772276" cy="1157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4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254000" y="1620069"/>
            <a:ext cx="9606260" cy="15121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3200"/>
              </a:lnSpc>
              <a:spcBef>
                <a:spcPct val="0"/>
              </a:spcBef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54000" y="251916"/>
            <a:ext cx="1423020" cy="1227064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endParaRPr lang="ja-JP" altLang="en-US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4000" y="470010"/>
            <a:ext cx="1423020" cy="819567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algn="ctr">
              <a:lnSpc>
                <a:spcPts val="3000"/>
              </a:lnSpc>
            </a:pPr>
            <a:r>
              <a:rPr lang="en-US" altLang="ja-JP" sz="20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kumimoji="1"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04608" y="470010"/>
            <a:ext cx="1978442" cy="819567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800"/>
              </a:lnSpc>
            </a:pPr>
            <a:r>
              <a:rPr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想定経費</a:t>
            </a:r>
            <a:endParaRPr lang="en-US" altLang="ja-JP" sz="14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億</a:t>
            </a:r>
            <a:r>
              <a:rPr kumimoji="1"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円程度</a:t>
            </a:r>
            <a:endParaRPr kumimoji="1" lang="en-US" altLang="ja-JP" sz="14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kumimoji="1"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R5:</a:t>
            </a:r>
            <a:r>
              <a:rPr kumimoji="1"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〇億、</a:t>
            </a:r>
            <a:r>
              <a:rPr kumimoji="1" lang="en-US" altLang="ja-JP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R6:</a:t>
            </a:r>
            <a:r>
              <a:rPr kumimoji="1" lang="ja-JP" altLang="en-US" sz="14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〇億）</a:t>
            </a:r>
            <a:endParaRPr kumimoji="1" lang="en-US" altLang="ja-JP" sz="14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980204" y="2169036"/>
            <a:ext cx="6120216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提案する事業計画を記載してください。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744168" y="679773"/>
            <a:ext cx="2736304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別紙１</a:t>
            </a:r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264808" y="3204245"/>
            <a:ext cx="9615692" cy="3528000"/>
          </a:xfrm>
          <a:prstGeom prst="roundRect">
            <a:avLst>
              <a:gd name="adj" fmla="val 3585"/>
            </a:avLst>
          </a:prstGeom>
          <a:solidFill>
            <a:srgbClr val="C6D9F1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○次頁の要件を踏まえ、図表等を適宜活用して、可能な限り詳細に記載してください。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各取組の費用の目安や、フェーズごとのＫＰＩ（募集・支援する若者等の人数や創出するスタートアップの数等）に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ついても、ご記載ください。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○その他、募集要項記載の評価基準を踏まえた記載内容としてください。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別途補足資料を準備して頂いて構いません。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2" y="4094878"/>
            <a:ext cx="9356452" cy="196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4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812" y="742613"/>
            <a:ext cx="9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事業計画書の要件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以下の要件を満たしていることが分かるようにご記載ください。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①アイデアの創出から起業につなげ、自律的に事業を進めていけるようになるまでの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伴走型の支援であること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②従来の手法では埋もれてしまうアイデアを、可能な限り幅広く採用し、挑戦する機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会を与えること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Tokyo Innovation Base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のリソースを効果的に活用するとともに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、各々の分野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　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精通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した複数の支援者や専門家を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通じ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同時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多発的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に多く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のスタートアップを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立ち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上げる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Tokyo Innovation Base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における起業の成功確率が上がっていくよう、ノウハウ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が蓄積される仕組を備えていること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⑤民間による初動期の資金供給を促進するため、支援モデルの波及を目的とした成果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発信を実施する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917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0800">
          <a:solidFill>
            <a:srgbClr val="0000CC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0" tIns="36000" rIns="0" bIns="0" rtlCol="0" anchor="ctr"/>
      <a:lstStyle>
        <a:defPPr algn="ctr">
          <a:lnSpc>
            <a:spcPts val="2800"/>
          </a:lnSpc>
          <a:defRPr b="1" dirty="0" smtClean="0">
            <a:solidFill>
              <a:srgbClr val="0000CC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50800" algn="ctr">
          <a:solidFill>
            <a:schemeClr val="tx1"/>
          </a:solidFill>
          <a:round/>
          <a:headEnd/>
          <a:tailEnd type="arrow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22320</TotalTime>
  <Words>427</Words>
  <Application>Microsoft Office PowerPoint</Application>
  <PresentationFormat>ユーザー設定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飯島　不比等</cp:lastModifiedBy>
  <cp:revision>1102</cp:revision>
  <cp:lastPrinted>2023-07-28T02:47:15Z</cp:lastPrinted>
  <dcterms:created xsi:type="dcterms:W3CDTF">2015-04-02T08:10:10Z</dcterms:created>
  <dcterms:modified xsi:type="dcterms:W3CDTF">2023-10-30T10:50:03Z</dcterms:modified>
</cp:coreProperties>
</file>