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468" r:id="rId2"/>
    <p:sldId id="472" r:id="rId3"/>
  </p:sldIdLst>
  <p:sldSz cx="10080625" cy="6840538"/>
  <p:notesSz cx="6807200" cy="9939338"/>
  <p:defaultTextStyle>
    <a:defPPr>
      <a:defRPr lang="ja-JP"/>
    </a:defPPr>
    <a:lvl1pPr marL="0" algn="l" defTabSz="91434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173" algn="l" defTabSz="91434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347" algn="l" defTabSz="91434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520" algn="l" defTabSz="91434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693" algn="l" defTabSz="91434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5866" algn="l" defTabSz="91434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040" algn="l" defTabSz="91434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214" algn="l" defTabSz="91434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387" algn="l" defTabSz="91434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5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C6D9F1"/>
    <a:srgbClr val="008000"/>
    <a:srgbClr val="FF9999"/>
    <a:srgbClr val="CC9900"/>
    <a:srgbClr val="996633"/>
    <a:srgbClr val="9933FF"/>
    <a:srgbClr val="CC00FF"/>
    <a:srgbClr val="FF66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00" autoAdjust="0"/>
    <p:restoredTop sz="99296" autoAdjust="0"/>
  </p:normalViewPr>
  <p:slideViewPr>
    <p:cSldViewPr>
      <p:cViewPr varScale="1">
        <p:scale>
          <a:sx n="100" d="100"/>
          <a:sy n="100" d="100"/>
        </p:scale>
        <p:origin x="566" y="82"/>
      </p:cViewPr>
      <p:guideLst>
        <p:guide orient="horz" pos="2155"/>
        <p:guide pos="317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6" y="3"/>
            <a:ext cx="2950375" cy="497367"/>
          </a:xfrm>
          <a:prstGeom prst="rect">
            <a:avLst/>
          </a:prstGeom>
        </p:spPr>
        <p:txBody>
          <a:bodyPr vert="horz" lIns="92187" tIns="46093" rIns="92187" bIns="4609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221" y="3"/>
            <a:ext cx="2950374" cy="497367"/>
          </a:xfrm>
          <a:prstGeom prst="rect">
            <a:avLst/>
          </a:prstGeom>
        </p:spPr>
        <p:txBody>
          <a:bodyPr vert="horz" lIns="92187" tIns="46093" rIns="92187" bIns="46093" rtlCol="0"/>
          <a:lstStyle>
            <a:lvl1pPr algn="r">
              <a:defRPr sz="1200"/>
            </a:lvl1pPr>
          </a:lstStyle>
          <a:p>
            <a:fld id="{912E2A6B-27B9-417F-A98E-AC92DA09E4CE}" type="datetimeFigureOut">
              <a:rPr kumimoji="1" lang="ja-JP" altLang="en-US" smtClean="0"/>
              <a:t>2023/10/30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55638" y="744538"/>
            <a:ext cx="5495925" cy="3729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87" tIns="46093" rIns="92187" bIns="46093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0" y="4720988"/>
            <a:ext cx="5446723" cy="4473102"/>
          </a:xfrm>
          <a:prstGeom prst="rect">
            <a:avLst/>
          </a:prstGeom>
        </p:spPr>
        <p:txBody>
          <a:bodyPr vert="horz" lIns="92187" tIns="46093" rIns="92187" bIns="46093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6" y="9440373"/>
            <a:ext cx="2950375" cy="497366"/>
          </a:xfrm>
          <a:prstGeom prst="rect">
            <a:avLst/>
          </a:prstGeom>
        </p:spPr>
        <p:txBody>
          <a:bodyPr vert="horz" lIns="92187" tIns="46093" rIns="92187" bIns="4609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221" y="9440373"/>
            <a:ext cx="2950374" cy="497366"/>
          </a:xfrm>
          <a:prstGeom prst="rect">
            <a:avLst/>
          </a:prstGeom>
        </p:spPr>
        <p:txBody>
          <a:bodyPr vert="horz" lIns="92187" tIns="46093" rIns="92187" bIns="46093" rtlCol="0" anchor="b"/>
          <a:lstStyle>
            <a:lvl1pPr algn="r">
              <a:defRPr sz="1200"/>
            </a:lvl1pPr>
          </a:lstStyle>
          <a:p>
            <a:fld id="{AC96A914-67E6-43E0-973C-FA7A46A98B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1211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4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173" algn="l" defTabSz="91434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347" algn="l" defTabSz="91434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520" algn="l" defTabSz="91434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693" algn="l" defTabSz="91434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5866" algn="l" defTabSz="91434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040" algn="l" defTabSz="91434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214" algn="l" defTabSz="91434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387" algn="l" defTabSz="91434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56048" y="2125002"/>
            <a:ext cx="8568531" cy="1466282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12094" y="3876306"/>
            <a:ext cx="7056438" cy="174813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79BD1-9C1B-4111-8B83-7651A51D6FF4}" type="datetime1">
              <a:rPr kumimoji="1" lang="ja-JP" altLang="en-US" smtClean="0"/>
              <a:t>2023/10/30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7213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B43D9-7F6F-4B45-A085-429807D96C0A}" type="datetime1">
              <a:rPr kumimoji="1" lang="ja-JP" altLang="en-US" smtClean="0"/>
              <a:t>2023/10/30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9880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308454" y="273939"/>
            <a:ext cx="2268141" cy="5836626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504032" y="273939"/>
            <a:ext cx="6636411" cy="5836626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0D555-4220-4EEE-80B1-4BAC0242BB66}" type="datetime1">
              <a:rPr kumimoji="1" lang="ja-JP" altLang="en-US" smtClean="0"/>
              <a:t>2023/10/30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6382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6F59F-500F-485E-A6AB-B7D18EDF5BC0}" type="datetime1">
              <a:rPr kumimoji="1" lang="ja-JP" altLang="en-US" smtClean="0"/>
              <a:t>2023/10/30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0527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96301" y="4395680"/>
            <a:ext cx="8568531" cy="135860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96301" y="2899313"/>
            <a:ext cx="8568531" cy="149636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4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9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8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929FA-BFEE-4154-B3D3-81171C1024F1}" type="datetime1">
              <a:rPr kumimoji="1" lang="ja-JP" altLang="en-US" smtClean="0"/>
              <a:t>2023/10/30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9436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504031" y="1596127"/>
            <a:ext cx="4452276" cy="45144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124318" y="1596127"/>
            <a:ext cx="4452276" cy="45144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5DBF-8C87-45A0-BC03-D879EC88AB3D}" type="datetime1">
              <a:rPr kumimoji="1" lang="ja-JP" altLang="en-US" smtClean="0"/>
              <a:t>2023/10/30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1004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04031" y="1531205"/>
            <a:ext cx="4454027" cy="63813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3" indent="0">
              <a:buNone/>
              <a:defRPr sz="2000" b="1"/>
            </a:lvl2pPr>
            <a:lvl3pPr marL="914347" indent="0">
              <a:buNone/>
              <a:defRPr sz="1800" b="1"/>
            </a:lvl3pPr>
            <a:lvl4pPr marL="1371520" indent="0">
              <a:buNone/>
              <a:defRPr sz="1600" b="1"/>
            </a:lvl4pPr>
            <a:lvl5pPr marL="1828693" indent="0">
              <a:buNone/>
              <a:defRPr sz="1600" b="1"/>
            </a:lvl5pPr>
            <a:lvl6pPr marL="2285866" indent="0">
              <a:buNone/>
              <a:defRPr sz="1600" b="1"/>
            </a:lvl6pPr>
            <a:lvl7pPr marL="2743040" indent="0">
              <a:buNone/>
              <a:defRPr sz="1600" b="1"/>
            </a:lvl7pPr>
            <a:lvl8pPr marL="3200214" indent="0">
              <a:buNone/>
              <a:defRPr sz="1600" b="1"/>
            </a:lvl8pPr>
            <a:lvl9pPr marL="3657387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04031" y="2169338"/>
            <a:ext cx="4454027" cy="394122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5120818" y="1531205"/>
            <a:ext cx="4455776" cy="63813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3" indent="0">
              <a:buNone/>
              <a:defRPr sz="2000" b="1"/>
            </a:lvl2pPr>
            <a:lvl3pPr marL="914347" indent="0">
              <a:buNone/>
              <a:defRPr sz="1800" b="1"/>
            </a:lvl3pPr>
            <a:lvl4pPr marL="1371520" indent="0">
              <a:buNone/>
              <a:defRPr sz="1600" b="1"/>
            </a:lvl4pPr>
            <a:lvl5pPr marL="1828693" indent="0">
              <a:buNone/>
              <a:defRPr sz="1600" b="1"/>
            </a:lvl5pPr>
            <a:lvl6pPr marL="2285866" indent="0">
              <a:buNone/>
              <a:defRPr sz="1600" b="1"/>
            </a:lvl6pPr>
            <a:lvl7pPr marL="2743040" indent="0">
              <a:buNone/>
              <a:defRPr sz="1600" b="1"/>
            </a:lvl7pPr>
            <a:lvl8pPr marL="3200214" indent="0">
              <a:buNone/>
              <a:defRPr sz="1600" b="1"/>
            </a:lvl8pPr>
            <a:lvl9pPr marL="3657387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5120818" y="2169338"/>
            <a:ext cx="4455776" cy="394122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F13E9-8118-46B8-8E6A-A74054294810}" type="datetime1">
              <a:rPr kumimoji="1" lang="ja-JP" altLang="en-US" smtClean="0"/>
              <a:t>2023/10/30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4288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0372A-3EC3-4515-A123-784BF725ABFE}" type="datetime1">
              <a:rPr kumimoji="1" lang="ja-JP" altLang="en-US" smtClean="0"/>
              <a:t>2023/10/30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3965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C9561-F395-430A-AB96-6732CFDE5268}" type="datetime1">
              <a:rPr kumimoji="1" lang="ja-JP" altLang="en-US" smtClean="0"/>
              <a:t>2023/10/30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6677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04032" y="272356"/>
            <a:ext cx="3316456" cy="11590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941245" y="272355"/>
            <a:ext cx="5635349" cy="583821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504032" y="1431447"/>
            <a:ext cx="3316456" cy="4679119"/>
          </a:xfrm>
        </p:spPr>
        <p:txBody>
          <a:bodyPr/>
          <a:lstStyle>
            <a:lvl1pPr marL="0" indent="0">
              <a:buNone/>
              <a:defRPr sz="1400"/>
            </a:lvl1pPr>
            <a:lvl2pPr marL="457173" indent="0">
              <a:buNone/>
              <a:defRPr sz="1200"/>
            </a:lvl2pPr>
            <a:lvl3pPr marL="914347" indent="0">
              <a:buNone/>
              <a:defRPr sz="1000"/>
            </a:lvl3pPr>
            <a:lvl4pPr marL="1371520" indent="0">
              <a:buNone/>
              <a:defRPr sz="900"/>
            </a:lvl4pPr>
            <a:lvl5pPr marL="1828693" indent="0">
              <a:buNone/>
              <a:defRPr sz="900"/>
            </a:lvl5pPr>
            <a:lvl6pPr marL="2285866" indent="0">
              <a:buNone/>
              <a:defRPr sz="900"/>
            </a:lvl6pPr>
            <a:lvl7pPr marL="2743040" indent="0">
              <a:buNone/>
              <a:defRPr sz="900"/>
            </a:lvl7pPr>
            <a:lvl8pPr marL="3200214" indent="0">
              <a:buNone/>
              <a:defRPr sz="900"/>
            </a:lvl8pPr>
            <a:lvl9pPr marL="3657387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E3DAB-7E16-4E47-B9A5-0E7105B9F0F0}" type="datetime1">
              <a:rPr kumimoji="1" lang="ja-JP" altLang="en-US" smtClean="0"/>
              <a:t>2023/10/30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2499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75874" y="4788378"/>
            <a:ext cx="6048375" cy="56529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975874" y="611215"/>
            <a:ext cx="6048375" cy="4104323"/>
          </a:xfrm>
        </p:spPr>
        <p:txBody>
          <a:bodyPr/>
          <a:lstStyle>
            <a:lvl1pPr marL="0" indent="0">
              <a:buNone/>
              <a:defRPr sz="3200"/>
            </a:lvl1pPr>
            <a:lvl2pPr marL="457173" indent="0">
              <a:buNone/>
              <a:defRPr sz="2800"/>
            </a:lvl2pPr>
            <a:lvl3pPr marL="914347" indent="0">
              <a:buNone/>
              <a:defRPr sz="2400"/>
            </a:lvl3pPr>
            <a:lvl4pPr marL="1371520" indent="0">
              <a:buNone/>
              <a:defRPr sz="2000"/>
            </a:lvl4pPr>
            <a:lvl5pPr marL="1828693" indent="0">
              <a:buNone/>
              <a:defRPr sz="2000"/>
            </a:lvl5pPr>
            <a:lvl6pPr marL="2285866" indent="0">
              <a:buNone/>
              <a:defRPr sz="2000"/>
            </a:lvl6pPr>
            <a:lvl7pPr marL="2743040" indent="0">
              <a:buNone/>
              <a:defRPr sz="2000"/>
            </a:lvl7pPr>
            <a:lvl8pPr marL="3200214" indent="0">
              <a:buNone/>
              <a:defRPr sz="2000"/>
            </a:lvl8pPr>
            <a:lvl9pPr marL="3657387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975874" y="5353672"/>
            <a:ext cx="6048375" cy="802813"/>
          </a:xfrm>
        </p:spPr>
        <p:txBody>
          <a:bodyPr/>
          <a:lstStyle>
            <a:lvl1pPr marL="0" indent="0">
              <a:buNone/>
              <a:defRPr sz="1400"/>
            </a:lvl1pPr>
            <a:lvl2pPr marL="457173" indent="0">
              <a:buNone/>
              <a:defRPr sz="1200"/>
            </a:lvl2pPr>
            <a:lvl3pPr marL="914347" indent="0">
              <a:buNone/>
              <a:defRPr sz="1000"/>
            </a:lvl3pPr>
            <a:lvl4pPr marL="1371520" indent="0">
              <a:buNone/>
              <a:defRPr sz="900"/>
            </a:lvl4pPr>
            <a:lvl5pPr marL="1828693" indent="0">
              <a:buNone/>
              <a:defRPr sz="900"/>
            </a:lvl5pPr>
            <a:lvl6pPr marL="2285866" indent="0">
              <a:buNone/>
              <a:defRPr sz="900"/>
            </a:lvl6pPr>
            <a:lvl7pPr marL="2743040" indent="0">
              <a:buNone/>
              <a:defRPr sz="900"/>
            </a:lvl7pPr>
            <a:lvl8pPr marL="3200214" indent="0">
              <a:buNone/>
              <a:defRPr sz="900"/>
            </a:lvl8pPr>
            <a:lvl9pPr marL="3657387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5D31E-20A9-459C-9B73-38B1246E656C}" type="datetime1">
              <a:rPr kumimoji="1" lang="ja-JP" altLang="en-US" smtClean="0"/>
              <a:t>2023/10/30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290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504032" y="273939"/>
            <a:ext cx="9072563" cy="1140090"/>
          </a:xfrm>
          <a:prstGeom prst="rect">
            <a:avLst/>
          </a:prstGeom>
        </p:spPr>
        <p:txBody>
          <a:bodyPr vert="horz" lIns="91434" tIns="45718" rIns="91434" bIns="45718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04032" y="1596127"/>
            <a:ext cx="9072563" cy="4514439"/>
          </a:xfrm>
          <a:prstGeom prst="rect">
            <a:avLst/>
          </a:prstGeom>
        </p:spPr>
        <p:txBody>
          <a:bodyPr vert="horz" lIns="91434" tIns="45718" rIns="91434" bIns="45718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504031" y="6340167"/>
            <a:ext cx="2352146" cy="36419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68515A-882C-4F70-A496-840A5C22CC4B}" type="datetime1">
              <a:rPr kumimoji="1" lang="ja-JP" altLang="en-US" smtClean="0"/>
              <a:t>2023/10/30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444214" y="6340167"/>
            <a:ext cx="3192198" cy="36419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7224448" y="6340167"/>
            <a:ext cx="2352146" cy="36419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9937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347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0" indent="-342880" algn="l" defTabSz="91434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07" indent="-285733" algn="l" defTabSz="914347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34" indent="-228587" algn="l" defTabSz="91434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07" indent="-228587" algn="l" defTabSz="914347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80" indent="-228587" algn="l" defTabSz="914347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53" indent="-228587" algn="l" defTabSz="91434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27" indent="-228587" algn="l" defTabSz="91434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00" indent="-228587" algn="l" defTabSz="91434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73" indent="-228587" algn="l" defTabSz="91434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34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3" algn="l" defTabSz="91434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7" algn="l" defTabSz="91434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20" algn="l" defTabSz="91434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93" algn="l" defTabSz="91434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66" algn="l" defTabSz="91434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40" algn="l" defTabSz="91434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14" algn="l" defTabSz="91434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87" algn="l" defTabSz="91434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角丸四角形 2"/>
          <p:cNvSpPr/>
          <p:nvPr/>
        </p:nvSpPr>
        <p:spPr>
          <a:xfrm>
            <a:off x="1799952" y="251916"/>
            <a:ext cx="8060308" cy="1246683"/>
          </a:xfrm>
          <a:prstGeom prst="roundRect">
            <a:avLst/>
          </a:prstGeom>
          <a:solidFill>
            <a:srgbClr val="0000CC"/>
          </a:solidFill>
          <a:ln w="63500" cmpd="sng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400"/>
              </a:lnSpc>
            </a:pPr>
            <a:endParaRPr lang="ja-JP" altLang="en-US" sz="28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48" name="タイトル 1"/>
          <p:cNvSpPr txBox="1">
            <a:spLocks/>
          </p:cNvSpPr>
          <p:nvPr/>
        </p:nvSpPr>
        <p:spPr>
          <a:xfrm>
            <a:off x="1943968" y="320997"/>
            <a:ext cx="7772276" cy="11579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347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2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●●●●●●●●●●●●●●●●●●</a:t>
            </a:r>
            <a:endParaRPr lang="en-US" altLang="ja-JP" sz="2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l"/>
            <a:r>
              <a:rPr lang="ja-JP" altLang="en-US" sz="2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●●●●●●●●●●●●●●●●●●</a:t>
            </a:r>
          </a:p>
        </p:txBody>
      </p:sp>
      <p:sp>
        <p:nvSpPr>
          <p:cNvPr id="59" name="タイトル 1"/>
          <p:cNvSpPr txBox="1">
            <a:spLocks/>
          </p:cNvSpPr>
          <p:nvPr/>
        </p:nvSpPr>
        <p:spPr>
          <a:xfrm>
            <a:off x="254000" y="1620069"/>
            <a:ext cx="9606260" cy="1512168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>
                <a:lumMod val="95000"/>
              </a:schemeClr>
            </a:solidFill>
            <a:prstDash val="solid"/>
          </a:ln>
          <a:effectLst>
            <a:glow rad="63500">
              <a:schemeClr val="bg1">
                <a:lumMod val="95000"/>
              </a:schemeClr>
            </a:glow>
          </a:effectLst>
        </p:spPr>
        <p:txBody>
          <a:bodyPr vert="horz" lIns="91440" tIns="45720" rIns="91440" bIns="45720" rtlCol="0" anchor="ctr">
            <a:noAutofit/>
          </a:bodyPr>
          <a:lstStyle>
            <a:defPPr>
              <a:defRPr lang="ja-JP"/>
            </a:defPPr>
            <a:lvl1pPr defTabSz="914400">
              <a:lnSpc>
                <a:spcPts val="3200"/>
              </a:lnSpc>
              <a:spcBef>
                <a:spcPct val="0"/>
              </a:spcBef>
              <a:buNone/>
              <a:defRPr sz="200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 dirty="0"/>
              <a:t>●●●●●●●●●●●●●●●●●●●●●●●●●●●●●●●●●●●●</a:t>
            </a:r>
            <a:endParaRPr lang="en-US" altLang="ja-JP" dirty="0"/>
          </a:p>
          <a:p>
            <a:r>
              <a:rPr lang="ja-JP" altLang="en-US" dirty="0"/>
              <a:t>●●●●●●●●●●●●●●●●●●●●●●●●●●●●●●●●●●●●</a:t>
            </a:r>
            <a:endParaRPr lang="en-US" altLang="ja-JP" dirty="0"/>
          </a:p>
          <a:p>
            <a:r>
              <a:rPr lang="ja-JP" altLang="en-US" dirty="0"/>
              <a:t>●●●●●●●●●●●●●●●●●●●●●●●●●●●●●●●●●●●●</a:t>
            </a:r>
          </a:p>
        </p:txBody>
      </p:sp>
      <p:sp>
        <p:nvSpPr>
          <p:cNvPr id="10" name="角丸四角形 9"/>
          <p:cNvSpPr/>
          <p:nvPr/>
        </p:nvSpPr>
        <p:spPr>
          <a:xfrm>
            <a:off x="254000" y="251916"/>
            <a:ext cx="1423020" cy="1227064"/>
          </a:xfrm>
          <a:prstGeom prst="roundRect">
            <a:avLst>
              <a:gd name="adj" fmla="val 21842"/>
            </a:avLst>
          </a:prstGeom>
          <a:noFill/>
          <a:ln w="50800">
            <a:solidFill>
              <a:srgbClr val="0000C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endParaRPr lang="ja-JP" altLang="en-US" b="1" dirty="0">
              <a:solidFill>
                <a:srgbClr val="0000CC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0" name="正方形/長方形 29"/>
          <p:cNvSpPr/>
          <p:nvPr/>
        </p:nvSpPr>
        <p:spPr>
          <a:xfrm>
            <a:off x="254000" y="470010"/>
            <a:ext cx="1423020" cy="819567"/>
          </a:xfrm>
          <a:prstGeom prst="rect">
            <a:avLst/>
          </a:prstGeom>
          <a:noFill/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0" rtlCol="0" anchor="ctr"/>
          <a:lstStyle/>
          <a:p>
            <a:pPr algn="ctr">
              <a:lnSpc>
                <a:spcPts val="3000"/>
              </a:lnSpc>
            </a:pPr>
            <a:r>
              <a:rPr lang="en-US" altLang="ja-JP" sz="2000" b="1" dirty="0">
                <a:solidFill>
                  <a:srgbClr val="0000C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No.1</a:t>
            </a:r>
            <a:endParaRPr kumimoji="1" lang="ja-JP" altLang="en-US" sz="2000" b="1" dirty="0">
              <a:solidFill>
                <a:srgbClr val="0000CC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7704608" y="470010"/>
            <a:ext cx="1978442" cy="819567"/>
          </a:xfrm>
          <a:prstGeom prst="rect">
            <a:avLst/>
          </a:prstGeom>
          <a:solidFill>
            <a:schemeClr val="bg1"/>
          </a:solidFill>
          <a:ln w="38100">
            <a:noFill/>
          </a:ln>
          <a:effectLst>
            <a:glow rad="63500">
              <a:schemeClr val="bg1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>
              <a:lnSpc>
                <a:spcPts val="1800"/>
              </a:lnSpc>
            </a:pPr>
            <a:r>
              <a:rPr lang="ja-JP" altLang="en-US" sz="1400" b="1" dirty="0">
                <a:solidFill>
                  <a:srgbClr val="0000C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想定経費</a:t>
            </a:r>
            <a:endParaRPr lang="en-US" altLang="ja-JP" sz="1400" b="1" dirty="0">
              <a:solidFill>
                <a:srgbClr val="0000CC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>
              <a:lnSpc>
                <a:spcPts val="1800"/>
              </a:lnSpc>
            </a:pPr>
            <a:r>
              <a:rPr lang="ja-JP" altLang="en-US" sz="1400" b="1" dirty="0">
                <a:solidFill>
                  <a:srgbClr val="0000C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</a:t>
            </a:r>
            <a:r>
              <a:rPr kumimoji="1" lang="ja-JP" altLang="en-US" sz="1400" b="1" dirty="0">
                <a:solidFill>
                  <a:srgbClr val="0000C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ja-JP" altLang="en-US" sz="1400" b="1" dirty="0">
                <a:solidFill>
                  <a:srgbClr val="0000C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億</a:t>
            </a:r>
            <a:r>
              <a:rPr kumimoji="1" lang="ja-JP" altLang="en-US" sz="1400" b="1" dirty="0">
                <a:solidFill>
                  <a:srgbClr val="0000C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円程度</a:t>
            </a:r>
            <a:endParaRPr kumimoji="1" lang="en-US" altLang="ja-JP" sz="1400" b="1" dirty="0">
              <a:solidFill>
                <a:srgbClr val="0000CC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>
              <a:lnSpc>
                <a:spcPts val="1800"/>
              </a:lnSpc>
            </a:pPr>
            <a:r>
              <a:rPr kumimoji="1" lang="ja-JP" altLang="en-US" sz="1400" b="1" dirty="0">
                <a:solidFill>
                  <a:srgbClr val="0000C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</a:t>
            </a:r>
            <a:r>
              <a:rPr kumimoji="1" lang="en-US" altLang="ja-JP" sz="1400" b="1" dirty="0">
                <a:solidFill>
                  <a:srgbClr val="0000C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R5:</a:t>
            </a:r>
            <a:r>
              <a:rPr kumimoji="1" lang="ja-JP" altLang="en-US" sz="1400" b="1" dirty="0">
                <a:solidFill>
                  <a:srgbClr val="0000C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〇億、</a:t>
            </a:r>
            <a:r>
              <a:rPr kumimoji="1" lang="en-US" altLang="ja-JP" sz="1400" b="1" dirty="0">
                <a:solidFill>
                  <a:srgbClr val="0000C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R6:</a:t>
            </a:r>
            <a:r>
              <a:rPr kumimoji="1" lang="ja-JP" altLang="en-US" sz="1400" b="1" dirty="0">
                <a:solidFill>
                  <a:srgbClr val="0000C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〇億）</a:t>
            </a:r>
            <a:endParaRPr kumimoji="1" lang="en-US" altLang="ja-JP" sz="1400" b="1" dirty="0">
              <a:solidFill>
                <a:srgbClr val="0000CC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1980204" y="2169036"/>
            <a:ext cx="6120216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ts val="2800"/>
              </a:lnSpc>
            </a:pPr>
            <a:r>
              <a:rPr kumimoji="1" lang="ja-JP" altLang="en-US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提案する事業計画を記載してください。</a:t>
            </a:r>
            <a:endParaRPr kumimoji="1" lang="en-US" altLang="ja-JP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3744168" y="679773"/>
            <a:ext cx="2736304" cy="36004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申請</a:t>
            </a:r>
            <a:r>
              <a:rPr lang="ja-JP" altLang="en-US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者</a:t>
            </a:r>
            <a:r>
              <a:rPr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名</a:t>
            </a:r>
            <a:endParaRPr kumimoji="1" lang="en-US" altLang="ja-JP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8653041" y="-79325"/>
            <a:ext cx="1656184" cy="360040"/>
          </a:xfrm>
          <a:prstGeom prst="rect">
            <a:avLst/>
          </a:prstGeom>
          <a:noFill/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lang="en-US" altLang="ja-JP" sz="16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【</a:t>
            </a:r>
            <a:r>
              <a:rPr lang="ja-JP" altLang="en-US" sz="16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別紙１</a:t>
            </a:r>
            <a:r>
              <a:rPr lang="en-US" altLang="ja-JP" sz="16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】</a:t>
            </a:r>
            <a:endParaRPr kumimoji="1" lang="ja-JP" altLang="en-US" sz="16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メイリオ" panose="020B0604030504040204" pitchFamily="50" charset="-128"/>
            </a:endParaRPr>
          </a:p>
        </p:txBody>
      </p:sp>
      <p:sp>
        <p:nvSpPr>
          <p:cNvPr id="19" name="角丸四角形 18"/>
          <p:cNvSpPr/>
          <p:nvPr/>
        </p:nvSpPr>
        <p:spPr>
          <a:xfrm>
            <a:off x="264808" y="3204245"/>
            <a:ext cx="9615692" cy="3528000"/>
          </a:xfrm>
          <a:prstGeom prst="roundRect">
            <a:avLst>
              <a:gd name="adj" fmla="val 3585"/>
            </a:avLst>
          </a:prstGeom>
          <a:solidFill>
            <a:srgbClr val="C6D9F1"/>
          </a:solidFill>
          <a:ln w="63500" cmpd="sng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t" anchorCtr="0"/>
          <a:lstStyle/>
          <a:p>
            <a:r>
              <a:rPr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○次頁の要件を踏まえ、図表等を適宜活用して、可能な限り詳細に記載してください。</a:t>
            </a:r>
            <a:endParaRPr lang="en-US" altLang="ja-JP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Bef>
                <a:spcPts val="600"/>
              </a:spcBef>
            </a:pPr>
            <a:r>
              <a:rPr lang="ja-JP" altLang="en-US" sz="14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○</a:t>
            </a:r>
            <a:r>
              <a:rPr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各取組の費用の目安や、フェーズごとのＫＰＩ（募集・支援する若者等の人数や創出するスタートアップの数等）に</a:t>
            </a:r>
            <a:endParaRPr lang="en-US" altLang="ja-JP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ついても、ご記載ください。</a:t>
            </a:r>
            <a:endParaRPr lang="en-US" altLang="ja-JP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Bef>
                <a:spcPts val="600"/>
              </a:spcBef>
            </a:pPr>
            <a:r>
              <a:rPr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endParaRPr kumimoji="1" lang="en-US" altLang="ja-JP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kumimoji="1" lang="en-US" altLang="ja-JP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kumimoji="1" lang="en-US" altLang="ja-JP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kumimoji="1" lang="en-US" altLang="ja-JP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kumimoji="1" lang="en-US" altLang="ja-JP" sz="1400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kumimoji="1" lang="en-US" altLang="ja-JP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kumimoji="1"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○その他、募集要項記載の評価基準を踏まえた記載内容としてください。</a:t>
            </a:r>
            <a:r>
              <a:rPr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別途補足資料を準備して頂いて構いません。</a:t>
            </a:r>
            <a:endParaRPr lang="en-US" altLang="ja-JP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92" y="4094878"/>
            <a:ext cx="9356452" cy="1960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456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0D10-123E-4797-9A79-BFC1045D46CC}" type="slidenum">
              <a:rPr kumimoji="1" lang="ja-JP" altLang="en-US" smtClean="0"/>
              <a:t>2</a:t>
            </a:fld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539812" y="742613"/>
            <a:ext cx="9001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事業計画書の要件</a:t>
            </a:r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以下の要件を満たしていることが分かるようにご記載ください。</a:t>
            </a: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①アイデアの創出から起業につなげ、自律的に事業を進めていけるようになるまでの</a:t>
            </a:r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伴走型の支援であること</a:t>
            </a:r>
          </a:p>
          <a:p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②従来の手法では埋もれてしまうアイデアを、可能な限り幅広く採用し、挑戦する機</a:t>
            </a:r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会を与えること</a:t>
            </a:r>
          </a:p>
          <a:p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③</a:t>
            </a: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Tokyo Innovation Base</a:t>
            </a: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のリソースを効果的に活用するとともに</a:t>
            </a: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、各々の分野</a:t>
            </a:r>
            <a:r>
              <a:rPr lang="ja-JP" altLang="en-US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に　</a:t>
            </a:r>
            <a:endParaRPr lang="en-US" altLang="ja-JP" b="1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lang="ja-JP" altLang="en-US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精通</a:t>
            </a: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した複数の支援者や専門家を</a:t>
            </a:r>
            <a:r>
              <a:rPr lang="ja-JP" altLang="en-US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通じ</a:t>
            </a: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、</a:t>
            </a:r>
            <a:r>
              <a:rPr lang="ja-JP" altLang="en-US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同時</a:t>
            </a: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多発的</a:t>
            </a:r>
            <a:r>
              <a:rPr lang="ja-JP" altLang="en-US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に多く</a:t>
            </a: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のスタートアップを</a:t>
            </a:r>
            <a:r>
              <a:rPr lang="ja-JP" altLang="en-US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立ち</a:t>
            </a:r>
            <a:endParaRPr lang="en-US" altLang="ja-JP" b="1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lang="ja-JP" altLang="en-US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上げる</a:t>
            </a: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こと</a:t>
            </a:r>
          </a:p>
          <a:p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④</a:t>
            </a: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Tokyo Innovation Base</a:t>
            </a: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における起業の成功確率が上がっていくよう、ノウハウ</a:t>
            </a:r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が蓄積される仕組を備えていること</a:t>
            </a:r>
          </a:p>
          <a:p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⑤民間による初動期の資金供給を促進するため、支援モデルの波及を目的とした成果</a:t>
            </a:r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発信を実施する</a:t>
            </a:r>
            <a:r>
              <a:rPr lang="ja-JP" altLang="en-US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こと</a:t>
            </a:r>
            <a:endParaRPr lang="en-US" altLang="ja-JP" b="1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191748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50800">
          <a:solidFill>
            <a:srgbClr val="0000CC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a:spPr>
      <a:bodyPr lIns="0" tIns="36000" rIns="0" bIns="0" rtlCol="0" anchor="ctr"/>
      <a:lstStyle>
        <a:defPPr algn="ctr">
          <a:lnSpc>
            <a:spcPts val="2800"/>
          </a:lnSpc>
          <a:defRPr b="1" dirty="0" smtClean="0">
            <a:solidFill>
              <a:srgbClr val="0000CC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auto">
        <a:noFill/>
        <a:ln w="50800" algn="ctr">
          <a:solidFill>
            <a:schemeClr val="tx1"/>
          </a:solidFill>
          <a:round/>
          <a:headEnd/>
          <a:tailEnd type="arrow" w="sm" len="sm"/>
        </a:ln>
        <a:effectLst/>
        <a:extLst>
          <a:ext uri="{909E8E84-426E-40DD-AFC4-6F175D3DCCD1}">
            <a14:hiddenFill xmlns:a14="http://schemas.microsoft.com/office/drawing/2010/main">
              <a:noFill/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22320</TotalTime>
  <Words>427</Words>
  <Application>Microsoft Office PowerPoint</Application>
  <PresentationFormat>ユーザー設定</PresentationFormat>
  <Paragraphs>46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ＭＳ Ｐゴシック</vt:lpstr>
      <vt:lpstr>ＭＳ ゴシック</vt:lpstr>
      <vt:lpstr>メイリオ</vt:lpstr>
      <vt:lpstr>Arial</vt:lpstr>
      <vt:lpstr>Calibri</vt:lpstr>
      <vt:lpstr>Office ​​テーマ</vt:lpstr>
      <vt:lpstr>PowerPoint プレゼンテーション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東京都</dc:creator>
  <cp:lastModifiedBy>飯島　不比等</cp:lastModifiedBy>
  <cp:revision>1102</cp:revision>
  <cp:lastPrinted>2023-07-28T02:47:15Z</cp:lastPrinted>
  <dcterms:created xsi:type="dcterms:W3CDTF">2015-04-02T08:10:10Z</dcterms:created>
  <dcterms:modified xsi:type="dcterms:W3CDTF">2023-10-30T10:50:03Z</dcterms:modified>
</cp:coreProperties>
</file>