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sldIdLst>
    <p:sldId id="282" r:id="rId5"/>
    <p:sldId id="279" r:id="rId6"/>
    <p:sldId id="257" r:id="rId7"/>
    <p:sldId id="267" r:id="rId8"/>
    <p:sldId id="270" r:id="rId9"/>
    <p:sldId id="268" r:id="rId10"/>
    <p:sldId id="262" r:id="rId11"/>
    <p:sldId id="281" r:id="rId1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43E04AE-42C2-4249-AA72-EAD092895F42}">
          <p14:sldIdLst>
            <p14:sldId id="282"/>
          </p14:sldIdLst>
        </p14:section>
        <p14:section name="表紙・目次（例）" id="{98F05B63-D846-4C12-9D70-4C94B35659C1}">
          <p14:sldIdLst>
            <p14:sldId id="279"/>
          </p14:sldIdLst>
        </p14:section>
        <p14:section name="審査の視点、記載事項" id="{7FC5DA3D-D00A-441A-ABFE-B7B670D55C69}">
          <p14:sldIdLst>
            <p14:sldId id="257"/>
            <p14:sldId id="267"/>
            <p14:sldId id="270"/>
            <p14:sldId id="268"/>
            <p14:sldId id="262"/>
            <p14:sldId id="281"/>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071" autoAdjust="0"/>
    <p:restoredTop sz="94660"/>
  </p:normalViewPr>
  <p:slideViewPr>
    <p:cSldViewPr snapToGrid="0" showGuides="1">
      <p:cViewPr varScale="1">
        <p:scale>
          <a:sx n="70" d="100"/>
          <a:sy n="70" d="100"/>
        </p:scale>
        <p:origin x="1162" y="27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B5C8E8-91E6-4451-BE2E-B0BEF4F3404E}" type="datetimeFigureOut">
              <a:rPr kumimoji="1" lang="ja-JP" altLang="en-US" smtClean="0"/>
              <a:t>2026/4/1</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D2A00-3DF4-46C0-B117-C5709E13C1F1}" type="slidenum">
              <a:rPr kumimoji="1" lang="ja-JP" altLang="en-US" smtClean="0"/>
              <a:t>‹#›</a:t>
            </a:fld>
            <a:endParaRPr kumimoji="1" lang="ja-JP" altLang="en-US"/>
          </a:p>
        </p:txBody>
      </p:sp>
    </p:spTree>
    <p:extLst>
      <p:ext uri="{BB962C8B-B14F-4D97-AF65-F5344CB8AC3E}">
        <p14:creationId xmlns:p14="http://schemas.microsoft.com/office/powerpoint/2010/main" val="2556387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0D2A00-3DF4-46C0-B117-C5709E13C1F1}" type="slidenum">
              <a:rPr kumimoji="1" lang="ja-JP" altLang="en-US" smtClean="0"/>
              <a:t>8</a:t>
            </a:fld>
            <a:endParaRPr kumimoji="1" lang="ja-JP" altLang="en-US"/>
          </a:p>
        </p:txBody>
      </p:sp>
    </p:spTree>
    <p:extLst>
      <p:ext uri="{BB962C8B-B14F-4D97-AF65-F5344CB8AC3E}">
        <p14:creationId xmlns:p14="http://schemas.microsoft.com/office/powerpoint/2010/main" val="2704685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B4F661-3E7B-4719-8030-EBAE1C69EA54}"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lvl1pPr>
              <a:defRPr/>
            </a:lvl1pPr>
          </a:lstStyle>
          <a:p>
            <a:fld id="{086E3A1A-9A09-43B1-BA8C-30631DABF248}" type="slidenum">
              <a:rPr kumimoji="1" lang="ja-JP" altLang="en-US" smtClean="0"/>
              <a:pPr/>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91399-2920-4BBD-BE87-32084C6D23CD}"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2F8D50-5941-470F-86C0-6479CED78F0C}"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DF676C-A717-4424-87A8-ED2520E1202E}"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9B998D-62A9-4639-A21B-5BDB0D9BB164}"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18EA4C7-A96F-4011-990B-513C2EE5912C}" type="datetime1">
              <a:rPr kumimoji="1" lang="ja-JP" altLang="en-US" smtClean="0"/>
              <a:t>2026/4/1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462D7A-4176-41AA-BF32-63CCE01631B7}" type="datetime1">
              <a:rPr kumimoji="1" lang="ja-JP" altLang="en-US" smtClean="0"/>
              <a:t>2026/4/1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8F8F6-EB86-47DE-AF2E-1E524C2416ED}" type="datetime1">
              <a:rPr kumimoji="1" lang="ja-JP" altLang="en-US" smtClean="0"/>
              <a:t>2026/4/1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D0732F-7CD6-4618-9D49-74040AEE1952}" type="datetime1">
              <a:rPr kumimoji="1" lang="ja-JP" altLang="en-US" smtClean="0"/>
              <a:t>2026/4/1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711420-A051-4969-A538-2378D63EDE7D}" type="datetime1">
              <a:rPr kumimoji="1" lang="ja-JP" altLang="en-US" smtClean="0"/>
              <a:t>2026/4/1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4E0376-8579-4AFF-AA21-C67EE9B2CE78}" type="datetime1">
              <a:rPr kumimoji="1" lang="ja-JP" altLang="en-US" smtClean="0"/>
              <a:t>2026/4/1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9F6B17-B882-4289-8DF2-7B4DCBE75365}" type="datetime1">
              <a:rPr kumimoji="1" lang="ja-JP" altLang="en-US" smtClean="0"/>
              <a:t>2026/4/1</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40793" y="332411"/>
            <a:ext cx="9186412" cy="666900"/>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endParaRPr lang="en-US" altLang="ja-JP" sz="2167" dirty="0">
              <a:latin typeface="+mn-ea"/>
              <a:ea typeface="+mn-ea"/>
            </a:endParaRPr>
          </a:p>
          <a:p>
            <a:pPr algn="ctr"/>
            <a:r>
              <a:rPr lang="ja-JP" altLang="en-US" sz="2167" dirty="0">
                <a:latin typeface="+mn-ea"/>
                <a:ea typeface="+mn-ea"/>
              </a:rPr>
              <a:t>　企画書の作成について</a:t>
            </a:r>
            <a:endParaRPr lang="en-US" altLang="ja-JP" sz="2167" dirty="0">
              <a:latin typeface="+mn-ea"/>
              <a:ea typeface="+mn-ea"/>
            </a:endParaRPr>
          </a:p>
        </p:txBody>
      </p:sp>
      <p:sp>
        <p:nvSpPr>
          <p:cNvPr id="11" name="正方形/長方形 10">
            <a:extLst>
              <a:ext uri="{FF2B5EF4-FFF2-40B4-BE49-F238E27FC236}">
                <a16:creationId xmlns:a16="http://schemas.microsoft.com/office/drawing/2014/main" id="{E1F689EA-61C5-44A2-8916-8D1E68F8B201}"/>
              </a:ext>
            </a:extLst>
          </p:cNvPr>
          <p:cNvSpPr/>
          <p:nvPr/>
        </p:nvSpPr>
        <p:spPr>
          <a:xfrm>
            <a:off x="111509" y="1074261"/>
            <a:ext cx="9699289" cy="5593051"/>
          </a:xfrm>
          <a:prstGeom prst="rect">
            <a:avLst/>
          </a:prstGeom>
        </p:spPr>
        <p:txBody>
          <a:bodyPr wrap="square" lIns="72000" tIns="72000" rIns="72000" bIns="72000" anchor="t">
            <a:spAutoFit/>
          </a:bodyPr>
          <a:lstStyle/>
          <a:p>
            <a:pPr algn="just" defTabSz="990570" fontAlgn="base"/>
            <a:r>
              <a:rPr lang="en-US" altLang="ja-JP" dirty="0">
                <a:solidFill>
                  <a:prstClr val="black"/>
                </a:solidFill>
                <a:latin typeface="+mn-ea"/>
                <a:cs typeface="Arial" charset="0"/>
              </a:rPr>
              <a:t>【</a:t>
            </a:r>
            <a:r>
              <a:rPr lang="ja-JP" altLang="en-US" dirty="0">
                <a:solidFill>
                  <a:prstClr val="black"/>
                </a:solidFill>
                <a:latin typeface="+mn-ea"/>
                <a:cs typeface="Arial" charset="0"/>
              </a:rPr>
              <a:t>注意事項</a:t>
            </a:r>
            <a:r>
              <a:rPr lang="en-US" altLang="ja-JP" dirty="0">
                <a:solidFill>
                  <a:prstClr val="black"/>
                </a:solidFill>
                <a:latin typeface="+mn-ea"/>
                <a:cs typeface="Arial" charset="0"/>
              </a:rPr>
              <a:t>】</a:t>
            </a:r>
          </a:p>
          <a:p>
            <a:pPr indent="-361950" algn="just" defTabSz="990570" fontAlgn="base"/>
            <a:r>
              <a:rPr lang="ja-JP" altLang="en-US" sz="1600" dirty="0">
                <a:solidFill>
                  <a:prstClr val="black"/>
                </a:solidFill>
                <a:latin typeface="+mn-ea"/>
                <a:cs typeface="Arial" charset="0"/>
              </a:rPr>
              <a:t>１　企画書の様式</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提案者の任意の様式としますが、印刷するため、Ａ４横で作成し、以下（１）及び（２）の構成で</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企画書を作成してください。</a:t>
            </a:r>
            <a:endParaRPr lang="en-US" altLang="ja-JP" sz="1600" dirty="0">
              <a:solidFill>
                <a:prstClr val="black"/>
              </a:solidFill>
              <a:latin typeface="+mn-ea"/>
              <a:cs typeface="Arial" charset="0"/>
            </a:endParaRPr>
          </a:p>
          <a:p>
            <a:r>
              <a:rPr lang="ja-JP" altLang="en-US" sz="1600" dirty="0">
                <a:solidFill>
                  <a:prstClr val="black"/>
                </a:solidFill>
                <a:latin typeface="+mn-ea"/>
                <a:cs typeface="Arial" charset="0"/>
              </a:rPr>
              <a:t>　</a:t>
            </a:r>
            <a:r>
              <a:rPr lang="ja-JP" altLang="en-US" sz="1600" dirty="0"/>
              <a:t>（１）表紙・目次</a:t>
            </a:r>
            <a:endParaRPr lang="en-US" altLang="ja-JP" sz="1600" dirty="0"/>
          </a:p>
          <a:p>
            <a:r>
              <a:rPr lang="ja-JP" altLang="en-US" sz="1600" dirty="0"/>
              <a:t>　　　　表題として</a:t>
            </a:r>
            <a:r>
              <a:rPr lang="ja-JP" altLang="en-US" sz="1600"/>
              <a:t>「</a:t>
            </a:r>
            <a:r>
              <a:rPr lang="ja-JP" altLang="en-US" sz="1600">
                <a:latin typeface="+mn-ea"/>
              </a:rPr>
              <a:t>令和８年度  </a:t>
            </a:r>
            <a:r>
              <a:rPr lang="ja-JP" altLang="en-US" sz="1600" dirty="0">
                <a:latin typeface="+mn-ea"/>
              </a:rPr>
              <a:t>大学発スタートアップ創出支援事業　企画書（事業ステップアップ</a:t>
            </a:r>
            <a:endParaRPr lang="en-US" altLang="ja-JP" sz="1600" dirty="0">
              <a:latin typeface="+mn-ea"/>
            </a:endParaRPr>
          </a:p>
          <a:p>
            <a:r>
              <a:rPr lang="ja-JP" altLang="en-US" sz="1600" dirty="0">
                <a:latin typeface="+mn-ea"/>
              </a:rPr>
              <a:t>　　　　支援）」、「大学名等」及び「目次」を記載してください。</a:t>
            </a:r>
            <a:endParaRPr lang="en-US" altLang="ja-JP" sz="1600" dirty="0">
              <a:latin typeface="+mn-ea"/>
            </a:endParaRPr>
          </a:p>
          <a:p>
            <a:r>
              <a:rPr lang="ja-JP" altLang="en-US" sz="1600" dirty="0">
                <a:latin typeface="+mn-ea"/>
              </a:rPr>
              <a:t>　　　　　（</a:t>
            </a:r>
            <a:r>
              <a:rPr lang="ja-JP" altLang="en-US" sz="1600" dirty="0">
                <a:solidFill>
                  <a:prstClr val="black"/>
                </a:solidFill>
                <a:latin typeface="+mn-ea"/>
                <a:cs typeface="Arial" charset="0"/>
              </a:rPr>
              <a:t>「表紙・目次（例）」を参考に作成してください。）</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（２）提案内容</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「審査の視点、記載いただきたい事項」を参考に、項目別に作成してください。</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なお、提案資料の上部に「項目番号と項目」、下部に「ページ番号」を記載してください。</a:t>
            </a:r>
            <a:endParaRPr lang="en-US" altLang="ja-JP" sz="1600" dirty="0">
              <a:solidFill>
                <a:prstClr val="black"/>
              </a:solidFill>
              <a:latin typeface="+mn-ea"/>
              <a:cs typeface="Arial" charset="0"/>
            </a:endParaRPr>
          </a:p>
          <a:p>
            <a:pPr indent="-361950" algn="just" defTabSz="990570" fontAlgn="base"/>
            <a:r>
              <a:rPr lang="ja-JP" altLang="en-US" sz="1600" dirty="0">
                <a:solidFill>
                  <a:srgbClr val="FF0000"/>
                </a:solidFill>
                <a:latin typeface="游ゴシック"/>
                <a:ea typeface="游ゴシック"/>
                <a:cs typeface="Arial"/>
              </a:rPr>
              <a:t>　</a:t>
            </a:r>
            <a:r>
              <a:rPr lang="ja-JP" altLang="en-US" sz="1600" dirty="0">
                <a:latin typeface="游ゴシック"/>
                <a:ea typeface="游ゴシック"/>
                <a:cs typeface="Arial"/>
              </a:rPr>
              <a:t>　　　</a:t>
            </a:r>
            <a:r>
              <a:rPr lang="en-US" altLang="ja-JP" sz="1600" dirty="0">
                <a:latin typeface="游ゴシック"/>
                <a:ea typeface="游ゴシック"/>
                <a:cs typeface="Arial"/>
              </a:rPr>
              <a:t>※</a:t>
            </a:r>
            <a:r>
              <a:rPr lang="ja-JP" altLang="en-US" sz="1600" dirty="0">
                <a:latin typeface="游ゴシック"/>
                <a:ea typeface="游ゴシック"/>
                <a:cs typeface="Arial"/>
              </a:rPr>
              <a:t>　複数大学等のグループでお申し込み場合等は、その役割等が分かる体制図を企画書に</a:t>
            </a:r>
            <a:endParaRPr lang="en-US" altLang="ja-JP" sz="1600" dirty="0">
              <a:latin typeface="游ゴシック"/>
              <a:ea typeface="游ゴシック"/>
              <a:cs typeface="Arial"/>
            </a:endParaRPr>
          </a:p>
          <a:p>
            <a:pPr indent="-361950" algn="just" defTabSz="990570" fontAlgn="base"/>
            <a:r>
              <a:rPr lang="ja-JP" altLang="en-US" sz="1600" dirty="0">
                <a:latin typeface="游ゴシック"/>
                <a:ea typeface="游ゴシック"/>
                <a:cs typeface="Arial"/>
              </a:rPr>
              <a:t>　　　　　盛り込んでください。</a:t>
            </a:r>
            <a:endParaRPr lang="en-US" altLang="ja-JP" sz="1600" dirty="0">
              <a:latin typeface="+mn-ea"/>
              <a:cs typeface="Arial" charset="0"/>
            </a:endParaRPr>
          </a:p>
          <a:p>
            <a:endParaRPr lang="en-US" altLang="ja-JP" sz="1600" dirty="0"/>
          </a:p>
          <a:p>
            <a:r>
              <a:rPr lang="ja-JP" altLang="en-US" sz="1600" dirty="0"/>
              <a:t>２　フォントは自由としますが、企画書の本文記載は</a:t>
            </a:r>
            <a:r>
              <a:rPr lang="en-US" altLang="ja-JP" sz="1600" dirty="0"/>
              <a:t>12</a:t>
            </a:r>
            <a:r>
              <a:rPr lang="ja-JP" altLang="en-US" sz="1600" dirty="0"/>
              <a:t>ポイント以上の文字の大きさとしてください。</a:t>
            </a:r>
            <a:endParaRPr lang="en-US" altLang="ja-JP" sz="1600" dirty="0"/>
          </a:p>
          <a:p>
            <a:r>
              <a:rPr lang="ja-JP" altLang="en-US" sz="1600" dirty="0"/>
              <a:t>　　（図表等に関する文字の大きさはこの限りではありません。）</a:t>
            </a:r>
            <a:endParaRPr lang="en-US" altLang="ja-JP" sz="1600" dirty="0"/>
          </a:p>
          <a:p>
            <a:endParaRPr lang="en-US" altLang="ja-JP" sz="1600" dirty="0"/>
          </a:p>
          <a:p>
            <a:r>
              <a:rPr lang="ja-JP" altLang="en-US" sz="1600" dirty="0"/>
              <a:t>３　企画書全体で</a:t>
            </a:r>
            <a:r>
              <a:rPr lang="en-US" altLang="ja-JP" sz="1600" dirty="0"/>
              <a:t>20</a:t>
            </a:r>
            <a:r>
              <a:rPr lang="ja-JP" altLang="en-US" sz="1600" dirty="0"/>
              <a:t>ページ以内としてください。</a:t>
            </a:r>
            <a:endParaRPr lang="en-US" altLang="ja-JP" sz="1600" dirty="0">
              <a:latin typeface="游ゴシック"/>
              <a:ea typeface="游ゴシック"/>
              <a:cs typeface="Arial"/>
            </a:endParaRPr>
          </a:p>
          <a:p>
            <a:pPr indent="-361950" algn="just" defTabSz="990570" fontAlgn="base"/>
            <a:endParaRPr lang="en-US" altLang="ja-JP" sz="1600" dirty="0">
              <a:latin typeface="游ゴシック"/>
              <a:ea typeface="游ゴシック"/>
              <a:cs typeface="Arial"/>
            </a:endParaRPr>
          </a:p>
          <a:p>
            <a:pPr indent="-361950" algn="just" defTabSz="990570" fontAlgn="base"/>
            <a:r>
              <a:rPr lang="ja-JP" altLang="en-US" sz="1600" dirty="0">
                <a:latin typeface="游ゴシック"/>
                <a:ea typeface="游ゴシック"/>
                <a:cs typeface="Arial"/>
              </a:rPr>
              <a:t>４　プレゼンテーション審査では、本企画書のみを使用していただきます。説明時間</a:t>
            </a:r>
            <a:r>
              <a:rPr lang="en-US" altLang="ja-JP" sz="1600" dirty="0">
                <a:latin typeface="游ゴシック"/>
                <a:ea typeface="游ゴシック"/>
                <a:cs typeface="Arial"/>
              </a:rPr>
              <a:t>10</a:t>
            </a:r>
            <a:r>
              <a:rPr lang="ja-JP" altLang="en-US" sz="1600" dirty="0">
                <a:latin typeface="游ゴシック"/>
                <a:ea typeface="游ゴシック"/>
                <a:cs typeface="Arial"/>
              </a:rPr>
              <a:t>分間（質疑応答　　</a:t>
            </a:r>
            <a:endParaRPr lang="en-US" altLang="ja-JP" sz="1600" dirty="0">
              <a:latin typeface="游ゴシック"/>
              <a:ea typeface="游ゴシック"/>
              <a:cs typeface="Arial"/>
            </a:endParaRPr>
          </a:p>
          <a:p>
            <a:pPr indent="-361950" algn="just" defTabSz="990570" fontAlgn="base"/>
            <a:r>
              <a:rPr lang="ja-JP" altLang="en-US" sz="1600" dirty="0">
                <a:latin typeface="游ゴシック"/>
                <a:ea typeface="游ゴシック"/>
                <a:cs typeface="Arial"/>
              </a:rPr>
              <a:t>　を除く。）を目安として、作成してください。</a:t>
            </a:r>
            <a:endParaRPr lang="en-US" altLang="ja-JP" sz="1600" dirty="0">
              <a:latin typeface="游ゴシック"/>
              <a:ea typeface="游ゴシック"/>
              <a:cs typeface="Arial"/>
            </a:endParaRPr>
          </a:p>
          <a:p>
            <a:pPr indent="-361950" algn="just" defTabSz="990570" fontAlgn="base"/>
            <a:r>
              <a:rPr lang="ja-JP" altLang="en-US" sz="1600" dirty="0">
                <a:latin typeface="游ゴシック"/>
                <a:ea typeface="游ゴシック"/>
                <a:cs typeface="Arial"/>
              </a:rPr>
              <a:t>　　なお、プレゼンテーション当日、追加で資料配付はできません。</a:t>
            </a:r>
            <a:endParaRPr lang="en-US" altLang="ja-JP" sz="1600" dirty="0">
              <a:latin typeface="游ゴシック"/>
              <a:ea typeface="游ゴシック"/>
              <a:cs typeface="Arial"/>
            </a:endParaRPr>
          </a:p>
        </p:txBody>
      </p:sp>
      <p:sp>
        <p:nvSpPr>
          <p:cNvPr id="2" name="スライド番号プレースホルダー 1">
            <a:extLst>
              <a:ext uri="{FF2B5EF4-FFF2-40B4-BE49-F238E27FC236}">
                <a16:creationId xmlns:a16="http://schemas.microsoft.com/office/drawing/2014/main" id="{3C7F461D-D0CE-CEE6-E561-5C1C8DB4BD3C}"/>
              </a:ext>
            </a:extLst>
          </p:cNvPr>
          <p:cNvSpPr>
            <a:spLocks noGrp="1"/>
          </p:cNvSpPr>
          <p:nvPr>
            <p:ph type="sldNum" sz="quarter" idx="12"/>
          </p:nvPr>
        </p:nvSpPr>
        <p:spPr/>
        <p:txBody>
          <a:bodyPr/>
          <a:lstStyle/>
          <a:p>
            <a:fld id="{086E3A1A-9A09-43B1-BA8C-30631DABF248}" type="slidenum">
              <a:rPr kumimoji="1" lang="ja-JP" altLang="en-US" smtClean="0"/>
              <a:pPr/>
              <a:t>1</a:t>
            </a:fld>
            <a:endParaRPr kumimoji="1" lang="ja-JP" altLang="en-US" dirty="0"/>
          </a:p>
        </p:txBody>
      </p:sp>
      <p:sp>
        <p:nvSpPr>
          <p:cNvPr id="6" name="テキスト ボックス 5">
            <a:extLst>
              <a:ext uri="{FF2B5EF4-FFF2-40B4-BE49-F238E27FC236}">
                <a16:creationId xmlns:a16="http://schemas.microsoft.com/office/drawing/2014/main" id="{75932289-2351-7A1C-719B-8E6E36FBE269}"/>
              </a:ext>
            </a:extLst>
          </p:cNvPr>
          <p:cNvSpPr txBox="1"/>
          <p:nvPr/>
        </p:nvSpPr>
        <p:spPr>
          <a:xfrm>
            <a:off x="6996114" y="159978"/>
            <a:ext cx="2726196" cy="369332"/>
          </a:xfrm>
          <a:prstGeom prst="rect">
            <a:avLst/>
          </a:prstGeom>
          <a:noFill/>
          <a:ln>
            <a:solidFill>
              <a:schemeClr val="tx1"/>
            </a:solidFill>
          </a:ln>
        </p:spPr>
        <p:txBody>
          <a:bodyPr wrap="square" rtlCol="0">
            <a:spAutoFit/>
          </a:bodyPr>
          <a:lstStyle/>
          <a:p>
            <a:pPr algn="ctr"/>
            <a:r>
              <a:rPr kumimoji="1" lang="ja-JP" altLang="en-US" dirty="0"/>
              <a:t>事業ステップアップ支援</a:t>
            </a:r>
          </a:p>
        </p:txBody>
      </p:sp>
    </p:spTree>
    <p:extLst>
      <p:ext uri="{BB962C8B-B14F-4D97-AF65-F5344CB8AC3E}">
        <p14:creationId xmlns:p14="http://schemas.microsoft.com/office/powerpoint/2010/main" val="530398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55">
            <a:extLst>
              <a:ext uri="{FF2B5EF4-FFF2-40B4-BE49-F238E27FC236}">
                <a16:creationId xmlns:a16="http://schemas.microsoft.com/office/drawing/2014/main" id="{94667FEA-7EA5-E9B1-5C9C-07760DCF6678}"/>
              </a:ext>
            </a:extLst>
          </p:cNvPr>
          <p:cNvGraphicFramePr>
            <a:graphicFrameLocks/>
          </p:cNvGraphicFramePr>
          <p:nvPr>
            <p:extLst>
              <p:ext uri="{D42A27DB-BD31-4B8C-83A1-F6EECF244321}">
                <p14:modId xmlns:p14="http://schemas.microsoft.com/office/powerpoint/2010/main" val="1940290548"/>
              </p:ext>
            </p:extLst>
          </p:nvPr>
        </p:nvGraphicFramePr>
        <p:xfrm>
          <a:off x="974999" y="3255769"/>
          <a:ext cx="8249963" cy="3283145"/>
        </p:xfrm>
        <a:graphic>
          <a:graphicData uri="http://schemas.openxmlformats.org/drawingml/2006/table">
            <a:tbl>
              <a:tblPr/>
              <a:tblGrid>
                <a:gridCol w="485292">
                  <a:extLst>
                    <a:ext uri="{9D8B030D-6E8A-4147-A177-3AD203B41FA5}">
                      <a16:colId xmlns:a16="http://schemas.microsoft.com/office/drawing/2014/main" val="3991314331"/>
                    </a:ext>
                  </a:extLst>
                </a:gridCol>
                <a:gridCol w="6980738">
                  <a:extLst>
                    <a:ext uri="{9D8B030D-6E8A-4147-A177-3AD203B41FA5}">
                      <a16:colId xmlns:a16="http://schemas.microsoft.com/office/drawing/2014/main" val="20000"/>
                    </a:ext>
                  </a:extLst>
                </a:gridCol>
                <a:gridCol w="783933">
                  <a:extLst>
                    <a:ext uri="{9D8B030D-6E8A-4147-A177-3AD203B41FA5}">
                      <a16:colId xmlns:a16="http://schemas.microsoft.com/office/drawing/2014/main" val="2774246504"/>
                    </a:ext>
                  </a:extLst>
                </a:gridCol>
              </a:tblGrid>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１</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ビジョン・目標</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〇</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２</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実施計画・</a:t>
                      </a:r>
                      <a:r>
                        <a:rPr kumimoji="0" lang="en-US" altLang="ja-JP" sz="1600" b="1" i="0" u="none" strike="noStrike" cap="none" normalizeH="0" baseline="0" dirty="0">
                          <a:ln>
                            <a:noFill/>
                          </a:ln>
                          <a:solidFill>
                            <a:schemeClr val="tx1"/>
                          </a:solidFill>
                          <a:effectLst/>
                          <a:latin typeface="+mn-ea"/>
                          <a:ea typeface="+mn-ea"/>
                          <a:cs typeface="+mn-cs"/>
                          <a:sym typeface="+mn-lt"/>
                        </a:rPr>
                        <a:t>KPI</a:t>
                      </a:r>
                      <a:r>
                        <a:rPr kumimoji="0" lang="ja-JP" altLang="en-US" sz="1600" b="1" i="0" u="none" strike="noStrike" cap="none" normalizeH="0" baseline="0" dirty="0">
                          <a:ln>
                            <a:noFill/>
                          </a:ln>
                          <a:solidFill>
                            <a:schemeClr val="tx1"/>
                          </a:solidFill>
                          <a:effectLst/>
                          <a:latin typeface="+mn-ea"/>
                          <a:ea typeface="+mn-ea"/>
                          <a:cs typeface="+mn-cs"/>
                          <a:sym typeface="+mn-lt"/>
                        </a:rPr>
                        <a:t>の設定</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〇</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３</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スタートアップ創出への将来性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〇</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4955903"/>
                  </a:ext>
                </a:extLst>
              </a:tr>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４</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実施に向けた主体性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〇</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77527444"/>
                  </a:ext>
                </a:extLst>
              </a:tr>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５</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予算計画</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〇</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5466803"/>
                  </a:ext>
                </a:extLst>
              </a:tr>
            </a:tbl>
          </a:graphicData>
        </a:graphic>
      </p:graphicFrame>
      <p:sp>
        <p:nvSpPr>
          <p:cNvPr id="2" name="テキスト ボックス 1"/>
          <p:cNvSpPr txBox="1"/>
          <p:nvPr/>
        </p:nvSpPr>
        <p:spPr>
          <a:xfrm>
            <a:off x="681037" y="2886437"/>
            <a:ext cx="1597794" cy="369332"/>
          </a:xfrm>
          <a:prstGeom prst="rect">
            <a:avLst/>
          </a:prstGeom>
          <a:noFill/>
        </p:spPr>
        <p:txBody>
          <a:bodyPr wrap="square" rtlCol="0">
            <a:spAutoFit/>
          </a:bodyPr>
          <a:lstStyle/>
          <a:p>
            <a:r>
              <a:rPr kumimoji="1" lang="en-US" altLang="ja-JP" b="1" dirty="0"/>
              <a:t>【</a:t>
            </a:r>
            <a:r>
              <a:rPr kumimoji="1" lang="ja-JP" altLang="en-US" b="1" dirty="0"/>
              <a:t>目次</a:t>
            </a:r>
            <a:r>
              <a:rPr kumimoji="1" lang="en-US" altLang="ja-JP" b="1" dirty="0"/>
              <a:t>】</a:t>
            </a:r>
            <a:endParaRPr kumimoji="1" lang="ja-JP" altLang="en-US" b="1" dirty="0"/>
          </a:p>
        </p:txBody>
      </p:sp>
      <p:sp>
        <p:nvSpPr>
          <p:cNvPr id="3" name="スライド番号プレースホルダー 2">
            <a:extLst>
              <a:ext uri="{FF2B5EF4-FFF2-40B4-BE49-F238E27FC236}">
                <a16:creationId xmlns:a16="http://schemas.microsoft.com/office/drawing/2014/main" id="{8306B897-EF56-9A30-FF01-0B51F8BE2900}"/>
              </a:ext>
            </a:extLst>
          </p:cNvPr>
          <p:cNvSpPr>
            <a:spLocks noGrp="1"/>
          </p:cNvSpPr>
          <p:nvPr>
            <p:ph type="sldNum" sz="quarter" idx="12"/>
          </p:nvPr>
        </p:nvSpPr>
        <p:spPr/>
        <p:txBody>
          <a:bodyPr/>
          <a:lstStyle/>
          <a:p>
            <a:fld id="{086E3A1A-9A09-43B1-BA8C-30631DABF248}" type="slidenum">
              <a:rPr kumimoji="1" lang="ja-JP" altLang="en-US" smtClean="0">
                <a:solidFill>
                  <a:schemeClr val="bg1"/>
                </a:solidFill>
              </a:rPr>
              <a:pPr/>
              <a:t>2</a:t>
            </a:fld>
            <a:endParaRPr kumimoji="1" lang="ja-JP" altLang="en-US" dirty="0">
              <a:solidFill>
                <a:schemeClr val="bg1"/>
              </a:solidFill>
            </a:endParaRPr>
          </a:p>
        </p:txBody>
      </p:sp>
      <p:sp>
        <p:nvSpPr>
          <p:cNvPr id="5" name="タイトル 8">
            <a:extLst>
              <a:ext uri="{FF2B5EF4-FFF2-40B4-BE49-F238E27FC236}">
                <a16:creationId xmlns:a16="http://schemas.microsoft.com/office/drawing/2014/main" id="{533A7156-543A-0D41-4362-D023C94FD722}"/>
              </a:ext>
            </a:extLst>
          </p:cNvPr>
          <p:cNvSpPr txBox="1">
            <a:spLocks/>
          </p:cNvSpPr>
          <p:nvPr/>
        </p:nvSpPr>
        <p:spPr bwMode="gray">
          <a:xfrm>
            <a:off x="0" y="431492"/>
            <a:ext cx="9906000" cy="992185"/>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400" dirty="0">
                <a:latin typeface="+mn-ea"/>
              </a:rPr>
              <a:t>令和８年度  大学発スタートアップ創出支援事業 企画書</a:t>
            </a:r>
            <a:endParaRPr lang="en-US" altLang="ja-JP" sz="2400" dirty="0">
              <a:latin typeface="+mn-ea"/>
            </a:endParaRPr>
          </a:p>
          <a:p>
            <a:pPr algn="ctr"/>
            <a:r>
              <a:rPr lang="ja-JP" altLang="en-US" sz="2400" dirty="0">
                <a:latin typeface="+mn-ea"/>
              </a:rPr>
              <a:t>（事業ステップアップ支援）</a:t>
            </a:r>
            <a:endParaRPr lang="en-US" altLang="ja-JP" sz="2400" dirty="0">
              <a:latin typeface="+mn-ea"/>
              <a:ea typeface="+mn-ea"/>
            </a:endParaRPr>
          </a:p>
        </p:txBody>
      </p:sp>
      <p:sp>
        <p:nvSpPr>
          <p:cNvPr id="6" name="タイトル 8">
            <a:extLst>
              <a:ext uri="{FF2B5EF4-FFF2-40B4-BE49-F238E27FC236}">
                <a16:creationId xmlns:a16="http://schemas.microsoft.com/office/drawing/2014/main" id="{F9BCC942-BA7B-1A9D-4491-461F6F08993C}"/>
              </a:ext>
            </a:extLst>
          </p:cNvPr>
          <p:cNvSpPr txBox="1">
            <a:spLocks/>
          </p:cNvSpPr>
          <p:nvPr/>
        </p:nvSpPr>
        <p:spPr bwMode="gray">
          <a:xfrm>
            <a:off x="1" y="1511480"/>
            <a:ext cx="9905999" cy="992185"/>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800" dirty="0">
                <a:latin typeface="+mn-ea"/>
              </a:rPr>
              <a:t>〇〇大学</a:t>
            </a:r>
            <a:endParaRPr lang="en-US" altLang="ja-JP" sz="2800" dirty="0">
              <a:latin typeface="+mn-ea"/>
              <a:ea typeface="+mn-ea"/>
            </a:endParaRPr>
          </a:p>
        </p:txBody>
      </p:sp>
      <p:sp>
        <p:nvSpPr>
          <p:cNvPr id="7" name="テキスト ボックス 6">
            <a:extLst>
              <a:ext uri="{FF2B5EF4-FFF2-40B4-BE49-F238E27FC236}">
                <a16:creationId xmlns:a16="http://schemas.microsoft.com/office/drawing/2014/main" id="{19236822-F312-D11F-6894-417AB6C9B9FC}"/>
              </a:ext>
            </a:extLst>
          </p:cNvPr>
          <p:cNvSpPr txBox="1"/>
          <p:nvPr/>
        </p:nvSpPr>
        <p:spPr>
          <a:xfrm>
            <a:off x="8054923" y="18259"/>
            <a:ext cx="2340077" cy="369332"/>
          </a:xfrm>
          <a:prstGeom prst="rect">
            <a:avLst/>
          </a:prstGeom>
          <a:noFill/>
        </p:spPr>
        <p:txBody>
          <a:bodyPr wrap="square" rtlCol="0">
            <a:spAutoFit/>
          </a:bodyPr>
          <a:lstStyle/>
          <a:p>
            <a:r>
              <a:rPr kumimoji="1" lang="ja-JP" altLang="en-US" dirty="0"/>
              <a:t>表紙・目次（例）</a:t>
            </a:r>
          </a:p>
        </p:txBody>
      </p:sp>
    </p:spTree>
    <p:extLst>
      <p:ext uri="{BB962C8B-B14F-4D97-AF65-F5344CB8AC3E}">
        <p14:creationId xmlns:p14="http://schemas.microsoft.com/office/powerpoint/2010/main" val="376298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115754"/>
            <a:ext cx="222442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１　</a:t>
            </a:r>
            <a:r>
              <a:rPr kumimoji="1" lang="ja-JP" altLang="en-US" sz="1800" b="1" dirty="0"/>
              <a:t>ビジョン・</a:t>
            </a:r>
            <a:r>
              <a:rPr kumimoji="1" lang="ja-JP" altLang="en-US" b="1" dirty="0"/>
              <a:t>目標</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248265" y="541145"/>
            <a:ext cx="9409471" cy="6134958"/>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20334" y="1625108"/>
            <a:ext cx="8879304"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提案全体を通じてロジックのある内容になっているか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20334" y="1172104"/>
            <a:ext cx="8879304"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本事業に取り組む長期的なビジョン・目標が明確であるか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20334" y="2078112"/>
            <a:ext cx="8879304"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公的支援を受けるにふさわしい内容であるか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20334" y="654300"/>
            <a:ext cx="1295059" cy="388800"/>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0E985C9C-8221-FE80-3D60-4C7630795D29}"/>
              </a:ext>
            </a:extLst>
          </p:cNvPr>
          <p:cNvSpPr>
            <a:spLocks noGrp="1"/>
          </p:cNvSpPr>
          <p:nvPr>
            <p:ph type="sldNum" sz="quarter" idx="12"/>
          </p:nvPr>
        </p:nvSpPr>
        <p:spPr>
          <a:xfrm>
            <a:off x="7677150" y="6549657"/>
            <a:ext cx="2228850" cy="365125"/>
          </a:xfrm>
        </p:spPr>
        <p:txBody>
          <a:bodyPr/>
          <a:lstStyle/>
          <a:p>
            <a:fld id="{086E3A1A-9A09-43B1-BA8C-30631DABF248}" type="slidenum">
              <a:rPr kumimoji="1" lang="ja-JP" altLang="en-US" smtClean="0"/>
              <a:pPr/>
              <a:t>3</a:t>
            </a:fld>
            <a:endParaRPr kumimoji="1" lang="ja-JP" altLang="en-US" dirty="0"/>
          </a:p>
        </p:txBody>
      </p:sp>
      <p:sp>
        <p:nvSpPr>
          <p:cNvPr id="3" name="正方形/長方形 2">
            <a:extLst>
              <a:ext uri="{FF2B5EF4-FFF2-40B4-BE49-F238E27FC236}">
                <a16:creationId xmlns:a16="http://schemas.microsoft.com/office/drawing/2014/main" id="{863BB7C6-6C81-342A-96FC-E77A8F0F9EC1}"/>
              </a:ext>
            </a:extLst>
          </p:cNvPr>
          <p:cNvSpPr/>
          <p:nvPr/>
        </p:nvSpPr>
        <p:spPr>
          <a:xfrm>
            <a:off x="520334" y="3882864"/>
            <a:ext cx="8879305" cy="2618367"/>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nSpc>
                <a:spcPts val="2000"/>
              </a:lnSpc>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lnSpc>
                <a:spcPts val="2000"/>
              </a:lnSpc>
              <a:buFont typeface="Wingdings" panose="05000000000000000000" pitchFamily="2" charset="2"/>
              <a:buChar char="n"/>
            </a:pPr>
            <a:r>
              <a:rPr kumimoji="1" lang="ja-JP" altLang="en-US" sz="1600" dirty="0">
                <a:solidFill>
                  <a:schemeClr val="tx1"/>
                </a:solidFill>
                <a:latin typeface="+mn-ea"/>
              </a:rPr>
              <a:t>大学発スタートアップ創出に向けた自組織における長期的なビジョン・目標</a:t>
            </a:r>
            <a:endParaRPr kumimoji="1" lang="en-US" altLang="ja-JP" sz="1600" dirty="0">
              <a:solidFill>
                <a:schemeClr val="tx1"/>
              </a:solidFill>
              <a:latin typeface="+mn-ea"/>
            </a:endParaRPr>
          </a:p>
          <a:p>
            <a:pPr marL="285750" lvl="1" indent="-285750">
              <a:lnSpc>
                <a:spcPts val="2000"/>
              </a:lnSpc>
              <a:buFont typeface="Wingdings" panose="05000000000000000000" pitchFamily="2" charset="2"/>
              <a:buChar char="n"/>
            </a:pPr>
            <a:r>
              <a:rPr kumimoji="1" lang="ja-JP" altLang="en-US" sz="1600" dirty="0">
                <a:solidFill>
                  <a:schemeClr val="tx1"/>
                </a:solidFill>
                <a:latin typeface="+mn-ea"/>
              </a:rPr>
              <a:t>ビジョン・目標の達成に向けた現状と課題</a:t>
            </a:r>
            <a:endParaRPr kumimoji="1" lang="en-US" altLang="ja-JP" sz="1600" dirty="0">
              <a:solidFill>
                <a:schemeClr val="tx1"/>
              </a:solidFill>
              <a:latin typeface="+mn-ea"/>
            </a:endParaRPr>
          </a:p>
          <a:p>
            <a:pPr marL="285750" lvl="1" indent="-285750">
              <a:lnSpc>
                <a:spcPts val="2000"/>
              </a:lnSpc>
              <a:buFont typeface="Wingdings" panose="05000000000000000000" pitchFamily="2" charset="2"/>
              <a:buChar char="n"/>
            </a:pPr>
            <a:r>
              <a:rPr kumimoji="1" lang="ja-JP" altLang="en-US" sz="1600" dirty="0">
                <a:solidFill>
                  <a:schemeClr val="tx1"/>
                </a:solidFill>
                <a:latin typeface="+mn-ea"/>
              </a:rPr>
              <a:t>協定期間内における取組の概要</a:t>
            </a:r>
            <a:endParaRPr kumimoji="1" lang="en-US" altLang="ja-JP" sz="1600" dirty="0">
              <a:solidFill>
                <a:schemeClr val="tx1"/>
              </a:solidFill>
              <a:latin typeface="+mn-ea"/>
            </a:endParaRPr>
          </a:p>
          <a:p>
            <a:pPr marL="285750" lvl="1" indent="-285750">
              <a:lnSpc>
                <a:spcPts val="2000"/>
              </a:lnSpc>
              <a:buFont typeface="Wingdings" panose="05000000000000000000" pitchFamily="2" charset="2"/>
              <a:buChar char="n"/>
            </a:pPr>
            <a:r>
              <a:rPr kumimoji="1" lang="ja-JP" altLang="en-US" sz="1600" dirty="0">
                <a:solidFill>
                  <a:schemeClr val="tx1"/>
                </a:solidFill>
                <a:latin typeface="+mn-ea"/>
              </a:rPr>
              <a:t>連携を想定している大学や連携の仕方、ノウハウの共有方法</a:t>
            </a:r>
            <a:br>
              <a:rPr kumimoji="1" lang="en-US" altLang="ja-JP" sz="1600" dirty="0">
                <a:solidFill>
                  <a:schemeClr val="tx1"/>
                </a:solidFill>
                <a:latin typeface="+mn-ea"/>
              </a:rPr>
            </a:br>
            <a:r>
              <a:rPr kumimoji="1" lang="ja-JP" altLang="en-US" sz="1600" dirty="0">
                <a:solidFill>
                  <a:schemeClr val="tx1"/>
                </a:solidFill>
                <a:latin typeface="+mn-ea"/>
              </a:rPr>
              <a:t>以下の①、②が想定されるが、①の記述は必須ではない（ただし加点要素になり得る。）。</a:t>
            </a:r>
            <a:br>
              <a:rPr kumimoji="1" lang="en-US" altLang="ja-JP" sz="1600" dirty="0">
                <a:solidFill>
                  <a:schemeClr val="tx1"/>
                </a:solidFill>
                <a:latin typeface="+mn-ea"/>
              </a:rPr>
            </a:br>
            <a:r>
              <a:rPr kumimoji="1" lang="ja-JP" altLang="en-US" sz="1600" dirty="0">
                <a:solidFill>
                  <a:schemeClr val="tx1"/>
                </a:solidFill>
                <a:latin typeface="+mn-ea"/>
              </a:rPr>
              <a:t>　①大学等が、ナレッジシェア勉強会、研究成果発表会、インキュベーション施設等の</a:t>
            </a:r>
            <a:br>
              <a:rPr kumimoji="1" lang="en-US" altLang="ja-JP" sz="1600" dirty="0">
                <a:solidFill>
                  <a:schemeClr val="tx1"/>
                </a:solidFill>
                <a:latin typeface="+mn-ea"/>
              </a:rPr>
            </a:br>
            <a:r>
              <a:rPr kumimoji="1" lang="ja-JP" altLang="en-US" sz="1600" dirty="0">
                <a:solidFill>
                  <a:schemeClr val="tx1"/>
                </a:solidFill>
                <a:latin typeface="+mn-ea"/>
              </a:rPr>
              <a:t>　　共同利用、複数大学とのビジネスコンテストといった複数大学との連携を設定した場合</a:t>
            </a:r>
            <a:br>
              <a:rPr kumimoji="1" lang="en-US" altLang="ja-JP" sz="1600" dirty="0">
                <a:solidFill>
                  <a:schemeClr val="tx1"/>
                </a:solidFill>
                <a:latin typeface="+mn-ea"/>
              </a:rPr>
            </a:br>
            <a:r>
              <a:rPr kumimoji="1" lang="ja-JP" altLang="en-US" sz="1600" dirty="0">
                <a:solidFill>
                  <a:schemeClr val="tx1"/>
                </a:solidFill>
                <a:latin typeface="+mn-ea"/>
              </a:rPr>
              <a:t>　②コーディネーターが設定する「令和８年度採択大学の大学間連携の促進を目的とした</a:t>
            </a:r>
            <a:br>
              <a:rPr kumimoji="1" lang="en-US" altLang="ja-JP" sz="1600" dirty="0">
                <a:solidFill>
                  <a:schemeClr val="tx1"/>
                </a:solidFill>
                <a:latin typeface="+mn-ea"/>
              </a:rPr>
            </a:br>
            <a:r>
              <a:rPr kumimoji="1" lang="ja-JP" altLang="en-US" sz="1600" dirty="0">
                <a:solidFill>
                  <a:schemeClr val="tx1"/>
                </a:solidFill>
                <a:latin typeface="+mn-ea"/>
              </a:rPr>
              <a:t>　　イベント等」に参加する場合</a:t>
            </a:r>
          </a:p>
        </p:txBody>
      </p:sp>
      <p:sp>
        <p:nvSpPr>
          <p:cNvPr id="9" name="正方形/長方形 8">
            <a:extLst>
              <a:ext uri="{FF2B5EF4-FFF2-40B4-BE49-F238E27FC236}">
                <a16:creationId xmlns:a16="http://schemas.microsoft.com/office/drawing/2014/main" id="{2947B920-30E6-126E-A466-8724549943A7}"/>
              </a:ext>
            </a:extLst>
          </p:cNvPr>
          <p:cNvSpPr/>
          <p:nvPr/>
        </p:nvSpPr>
        <p:spPr bwMode="gray">
          <a:xfrm>
            <a:off x="520334" y="3219791"/>
            <a:ext cx="8879304" cy="53407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大学間での情報共有と相互理解を促進し、大学全体のスタートアップ創出を加速させていく取組となっているか</a:t>
            </a:r>
            <a:endParaRPr kumimoji="1" lang="en-US" altLang="ja-JP" sz="1600" dirty="0">
              <a:latin typeface="+mn-ea"/>
            </a:endParaRPr>
          </a:p>
        </p:txBody>
      </p:sp>
      <p:sp>
        <p:nvSpPr>
          <p:cNvPr id="12" name="正方形/長方形 11">
            <a:extLst>
              <a:ext uri="{FF2B5EF4-FFF2-40B4-BE49-F238E27FC236}">
                <a16:creationId xmlns:a16="http://schemas.microsoft.com/office/drawing/2014/main" id="{95E35A97-E8AC-4388-BB8D-1BF7247A7C27}"/>
              </a:ext>
            </a:extLst>
          </p:cNvPr>
          <p:cNvSpPr/>
          <p:nvPr/>
        </p:nvSpPr>
        <p:spPr bwMode="gray">
          <a:xfrm>
            <a:off x="520334" y="2531116"/>
            <a:ext cx="8879305" cy="559671"/>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just">
              <a:buFont typeface="Wingdings 2" pitchFamily="18" charset="2"/>
              <a:buNone/>
            </a:pPr>
            <a:r>
              <a:rPr kumimoji="1" lang="ja-JP" altLang="en-US" sz="1600" dirty="0">
                <a:latin typeface="+mn-ea"/>
              </a:rPr>
              <a:t>「大学に眠るシーズを活かした大学発スタートアップの創出」という本事業目的の実現に資する内容であるか</a:t>
            </a:r>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13100" y="73047"/>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255000" y="424432"/>
            <a:ext cx="9396000" cy="6271336"/>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72000" tIns="72000" rIns="72000" bIns="72000" numCol="1" spcCol="0" rtlCol="0" fromWordArt="0" anchor="t" anchorCtr="0" forceAA="0" compatLnSpc="1">
            <a:prstTxWarp prst="textNoShape">
              <a:avLst/>
            </a:prstTxWarp>
            <a:noAutofit/>
          </a:bodyPr>
          <a:lstStyle/>
          <a:p>
            <a:pPr marL="429768" lvl="1"/>
            <a:endParaRPr kumimoji="1" lang="en-US" altLang="ja-JP" sz="120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600">
              <a:latin typeface="+mn-ea"/>
            </a:endParaRPr>
          </a:p>
          <a:p>
            <a:pPr lvl="1"/>
            <a:endParaRPr kumimoji="1" lang="en-US" altLang="ja-JP" sz="1600">
              <a:latin typeface="+mn-ea"/>
            </a:endParaRPr>
          </a:p>
          <a:p>
            <a:pPr lvl="1"/>
            <a:endParaRPr kumimoji="1" lang="en-US" altLang="ja-JP" sz="160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08514" y="1480884"/>
            <a:ext cx="8856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大学等の置かれた現状を踏まえた実現可能性の高い実施内容か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08514" y="1042876"/>
            <a:ext cx="8856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t>長期的なビジョン・目標達成に向けた、具体的かつ実効性の高い計画か</a:t>
            </a:r>
            <a:endParaRPr kumimoji="1" lang="en-US" altLang="ja-JP" sz="12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08514" y="538630"/>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08514" y="1918892"/>
            <a:ext cx="8856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ja-JP" altLang="en-US" sz="1600" dirty="0"/>
              <a:t>本事業終了後も継続して成果を創出できる計画となっているか</a:t>
            </a:r>
            <a:endParaRPr lang="ja-JP" altLang="ja-JP" sz="1600" dirty="0"/>
          </a:p>
        </p:txBody>
      </p:sp>
      <p:sp>
        <p:nvSpPr>
          <p:cNvPr id="13" name="正方形/長方形 12">
            <a:extLst>
              <a:ext uri="{FF2B5EF4-FFF2-40B4-BE49-F238E27FC236}">
                <a16:creationId xmlns:a16="http://schemas.microsoft.com/office/drawing/2014/main" id="{482116A0-B898-43E2-99B9-9023A72AFF10}"/>
              </a:ext>
            </a:extLst>
          </p:cNvPr>
          <p:cNvSpPr/>
          <p:nvPr/>
        </p:nvSpPr>
        <p:spPr bwMode="gray">
          <a:xfrm>
            <a:off x="508514" y="3442986"/>
            <a:ext cx="8856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の達成を見込むことのできる取組となっているか</a:t>
            </a:r>
            <a:endParaRPr kumimoji="1" lang="en-US" altLang="ja-JP" sz="1600" dirty="0">
              <a:latin typeface="+mn-ea"/>
            </a:endParaRPr>
          </a:p>
        </p:txBody>
      </p:sp>
      <p:sp>
        <p:nvSpPr>
          <p:cNvPr id="14" name="正方形/長方形 13">
            <a:extLst>
              <a:ext uri="{FF2B5EF4-FFF2-40B4-BE49-F238E27FC236}">
                <a16:creationId xmlns:a16="http://schemas.microsoft.com/office/drawing/2014/main" id="{411A7371-9DDF-4280-AFCD-9EF1B49D48B8}"/>
              </a:ext>
            </a:extLst>
          </p:cNvPr>
          <p:cNvSpPr/>
          <p:nvPr/>
        </p:nvSpPr>
        <p:spPr bwMode="gray">
          <a:xfrm>
            <a:off x="508514" y="3004978"/>
            <a:ext cx="8856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目標の達成に向けた適切な</a:t>
            </a:r>
            <a:r>
              <a:rPr kumimoji="1" lang="en-US" altLang="ja-JP" sz="1600" dirty="0">
                <a:latin typeface="+mn-ea"/>
              </a:rPr>
              <a:t>KPI</a:t>
            </a:r>
            <a:r>
              <a:rPr kumimoji="1" lang="ja-JP" altLang="en-US" sz="1600" dirty="0">
                <a:latin typeface="+mn-ea"/>
              </a:rPr>
              <a:t>が設定されているか</a:t>
            </a:r>
          </a:p>
        </p:txBody>
      </p:sp>
      <p:sp>
        <p:nvSpPr>
          <p:cNvPr id="15" name="正方形/長方形 14">
            <a:extLst>
              <a:ext uri="{FF2B5EF4-FFF2-40B4-BE49-F238E27FC236}">
                <a16:creationId xmlns:a16="http://schemas.microsoft.com/office/drawing/2014/main" id="{95E35A97-E8AC-4388-BB8D-1BF7247A7C27}"/>
              </a:ext>
            </a:extLst>
          </p:cNvPr>
          <p:cNvSpPr/>
          <p:nvPr/>
        </p:nvSpPr>
        <p:spPr bwMode="gray">
          <a:xfrm>
            <a:off x="508514" y="3880994"/>
            <a:ext cx="8856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spc="-150" dirty="0">
                <a:latin typeface="+mn-ea"/>
              </a:rPr>
              <a:t>本事業による支援の必要性があるか（支援がなくとも容易に達成できる</a:t>
            </a:r>
            <a:r>
              <a:rPr kumimoji="1" lang="en-US" altLang="ja-JP" sz="1600" spc="-150" dirty="0">
                <a:latin typeface="+mn-ea"/>
              </a:rPr>
              <a:t>KPI</a:t>
            </a:r>
            <a:r>
              <a:rPr kumimoji="1" lang="ja-JP" altLang="en-US" sz="1600" spc="-150" dirty="0">
                <a:latin typeface="+mn-ea"/>
              </a:rPr>
              <a:t>となっていないか）</a:t>
            </a:r>
          </a:p>
        </p:txBody>
      </p:sp>
      <p:sp>
        <p:nvSpPr>
          <p:cNvPr id="3" name="スライド番号プレースホルダー 2">
            <a:extLst>
              <a:ext uri="{FF2B5EF4-FFF2-40B4-BE49-F238E27FC236}">
                <a16:creationId xmlns:a16="http://schemas.microsoft.com/office/drawing/2014/main" id="{F6B9667F-86B2-4554-B78C-8BCEA3CBCC2E}"/>
              </a:ext>
            </a:extLst>
          </p:cNvPr>
          <p:cNvSpPr>
            <a:spLocks noGrp="1"/>
          </p:cNvSpPr>
          <p:nvPr>
            <p:ph type="sldNum" sz="quarter" idx="12"/>
          </p:nvPr>
        </p:nvSpPr>
        <p:spPr>
          <a:xfrm>
            <a:off x="7677150" y="6433568"/>
            <a:ext cx="2228850" cy="365125"/>
          </a:xfrm>
        </p:spPr>
        <p:txBody>
          <a:bodyPr/>
          <a:lstStyle/>
          <a:p>
            <a:fld id="{086E3A1A-9A09-43B1-BA8C-30631DABF248}" type="slidenum">
              <a:rPr kumimoji="1" lang="ja-JP" altLang="en-US" smtClean="0"/>
              <a:pPr/>
              <a:t>4</a:t>
            </a:fld>
            <a:endParaRPr kumimoji="1" lang="ja-JP" altLang="en-US" dirty="0"/>
          </a:p>
        </p:txBody>
      </p:sp>
      <p:sp>
        <p:nvSpPr>
          <p:cNvPr id="2" name="正方形/長方形 1">
            <a:extLst>
              <a:ext uri="{FF2B5EF4-FFF2-40B4-BE49-F238E27FC236}">
                <a16:creationId xmlns:a16="http://schemas.microsoft.com/office/drawing/2014/main" id="{B905753E-A400-A97C-F3C3-61DCC9EF9C25}"/>
              </a:ext>
            </a:extLst>
          </p:cNvPr>
          <p:cNvSpPr/>
          <p:nvPr/>
        </p:nvSpPr>
        <p:spPr bwMode="gray">
          <a:xfrm>
            <a:off x="508514" y="2356900"/>
            <a:ext cx="8856000" cy="53407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他の大学との連携（情報の共有、人材、施設、資金等の共同利用などにより、ノウハウの共有化が図られること）要素が含まれているか（含まれていれば、加点）</a:t>
            </a:r>
            <a:endParaRPr kumimoji="1" lang="en-US" altLang="ja-JP" sz="1600" dirty="0">
              <a:latin typeface="+mn-ea"/>
            </a:endParaRPr>
          </a:p>
        </p:txBody>
      </p:sp>
      <p:sp>
        <p:nvSpPr>
          <p:cNvPr id="5" name="正方形/長方形 4">
            <a:extLst>
              <a:ext uri="{FF2B5EF4-FFF2-40B4-BE49-F238E27FC236}">
                <a16:creationId xmlns:a16="http://schemas.microsoft.com/office/drawing/2014/main" id="{BB6EA73D-6E50-5769-29FC-444B8E53F871}"/>
              </a:ext>
            </a:extLst>
          </p:cNvPr>
          <p:cNvSpPr/>
          <p:nvPr/>
        </p:nvSpPr>
        <p:spPr>
          <a:xfrm>
            <a:off x="509109" y="4319003"/>
            <a:ext cx="8856000" cy="2259744"/>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ビジョン・目標達成に向けてどのような取組が必要で、協定期間内にはどのような取組を行っていくか（目標達成に向けた</a:t>
            </a:r>
            <a:r>
              <a:rPr kumimoji="1" lang="en-US" altLang="ja-JP" sz="1600" dirty="0">
                <a:solidFill>
                  <a:schemeClr val="tx1"/>
                </a:solidFill>
                <a:latin typeface="+mn-ea"/>
              </a:rPr>
              <a:t>2</a:t>
            </a:r>
            <a:r>
              <a:rPr kumimoji="1" lang="ja-JP" altLang="en-US" sz="1600" dirty="0">
                <a:solidFill>
                  <a:schemeClr val="tx1"/>
                </a:solidFill>
                <a:latin typeface="+mn-ea"/>
              </a:rPr>
              <a:t>か年度の実施計画）</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実施計画を踏まえ、様式「</a:t>
            </a:r>
            <a:r>
              <a:rPr kumimoji="1" lang="en-US" altLang="ja-JP" sz="1600" dirty="0">
                <a:solidFill>
                  <a:schemeClr val="tx1"/>
                </a:solidFill>
                <a:latin typeface="+mn-ea"/>
              </a:rPr>
              <a:t>KPI</a:t>
            </a:r>
            <a:r>
              <a:rPr kumimoji="1" lang="ja-JP" altLang="en-US" sz="1600" dirty="0">
                <a:solidFill>
                  <a:schemeClr val="tx1"/>
                </a:solidFill>
                <a:latin typeface="+mn-ea"/>
              </a:rPr>
              <a:t>設定説明書」記載した内容の詳細説明</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en-US" altLang="ja-JP" sz="1600" dirty="0">
                <a:solidFill>
                  <a:schemeClr val="tx1"/>
                </a:solidFill>
                <a:latin typeface="+mn-ea"/>
              </a:rPr>
              <a:t>KPI</a:t>
            </a:r>
            <a:r>
              <a:rPr kumimoji="1" lang="ja-JP" altLang="en-US" sz="1600" dirty="0">
                <a:solidFill>
                  <a:schemeClr val="tx1"/>
                </a:solidFill>
                <a:latin typeface="+mn-ea"/>
              </a:rPr>
              <a:t>とビジョン・目標の紐づけ（設定した</a:t>
            </a:r>
            <a:r>
              <a:rPr kumimoji="1" lang="en-US" altLang="ja-JP" sz="1600" dirty="0">
                <a:solidFill>
                  <a:schemeClr val="tx1"/>
                </a:solidFill>
                <a:latin typeface="+mn-ea"/>
              </a:rPr>
              <a:t>KPI</a:t>
            </a:r>
            <a:r>
              <a:rPr kumimoji="1" lang="ja-JP" altLang="en-US" sz="1600" dirty="0">
                <a:solidFill>
                  <a:schemeClr val="tx1"/>
                </a:solidFill>
                <a:latin typeface="+mn-ea"/>
              </a:rPr>
              <a:t>の達成が、ビジョン・目標の達成にどう寄与するかについての説明）</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募集要項７ </a:t>
            </a:r>
            <a:r>
              <a:rPr kumimoji="1" lang="en-US" altLang="ja-JP" sz="1600" dirty="0">
                <a:solidFill>
                  <a:schemeClr val="tx1"/>
                </a:solidFill>
                <a:latin typeface="+mn-ea"/>
              </a:rPr>
              <a:t>KPI</a:t>
            </a:r>
            <a:r>
              <a:rPr kumimoji="1" lang="ja-JP" altLang="en-US" sz="1600" dirty="0">
                <a:solidFill>
                  <a:schemeClr val="tx1"/>
                </a:solidFill>
                <a:latin typeface="+mn-ea"/>
              </a:rPr>
              <a:t>の設定・評価について（１）の</a:t>
            </a:r>
            <a:r>
              <a:rPr kumimoji="1" lang="en-US" altLang="ja-JP" sz="1600" dirty="0">
                <a:solidFill>
                  <a:schemeClr val="tx1"/>
                </a:solidFill>
                <a:latin typeface="+mn-ea"/>
              </a:rPr>
              <a:t>KPI</a:t>
            </a:r>
            <a:r>
              <a:rPr kumimoji="1" lang="ja-JP" altLang="en-US" sz="1600" dirty="0">
                <a:solidFill>
                  <a:schemeClr val="tx1"/>
                </a:solidFill>
                <a:latin typeface="+mn-ea"/>
              </a:rPr>
              <a:t>全体の設定例に従って記入してください。</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217499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5509852"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３　</a:t>
            </a:r>
            <a:r>
              <a:rPr lang="ja-JP" altLang="ja-JP" b="1" dirty="0"/>
              <a:t>スタートアップ創出への将来性</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255000" y="1063628"/>
            <a:ext cx="9396000" cy="485539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18596" y="1883270"/>
            <a:ext cx="8856000" cy="425108"/>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en-US" sz="1600" kern="100" spc="-150" dirty="0">
                <a:effectLst/>
                <a:latin typeface="游明朝" panose="02020400000000000000" pitchFamily="18" charset="-128"/>
                <a:ea typeface="游ゴシック" panose="020B0400000000000000" pitchFamily="50" charset="-128"/>
                <a:cs typeface="Times New Roman" panose="02020603050405020304" pitchFamily="18" charset="0"/>
              </a:rPr>
              <a:t>大学等が発掘しようとしているシーズやアイデアは、事業化や起業につながる可能性を有しているか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18596" y="129690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18596" y="2504503"/>
            <a:ext cx="8856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en-US" sz="1600" kern="100" spc="-150" dirty="0">
                <a:effectLst/>
                <a:latin typeface="游明朝" panose="02020400000000000000" pitchFamily="18" charset="-128"/>
                <a:ea typeface="游ゴシック" panose="020B0400000000000000" pitchFamily="50" charset="-128"/>
                <a:cs typeface="Times New Roman" panose="02020603050405020304" pitchFamily="18" charset="0"/>
              </a:rPr>
              <a:t>大学等が発掘しようとしているシーズやアイデアは、社会課題の解決やイノベーションの創出が期待できるインパクトを有するか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B62EDC7C-0799-8404-C54E-AA24F271E801}"/>
              </a:ext>
            </a:extLst>
          </p:cNvPr>
          <p:cNvSpPr>
            <a:spLocks noGrp="1"/>
          </p:cNvSpPr>
          <p:nvPr>
            <p:ph type="sldNum" sz="quarter" idx="12"/>
          </p:nvPr>
        </p:nvSpPr>
        <p:spPr/>
        <p:txBody>
          <a:bodyPr/>
          <a:lstStyle/>
          <a:p>
            <a:fld id="{086E3A1A-9A09-43B1-BA8C-30631DABF248}" type="slidenum">
              <a:rPr kumimoji="1" lang="ja-JP" altLang="en-US" smtClean="0"/>
              <a:pPr/>
              <a:t>5</a:t>
            </a:fld>
            <a:endParaRPr kumimoji="1" lang="ja-JP" altLang="en-US" dirty="0"/>
          </a:p>
        </p:txBody>
      </p:sp>
      <p:sp>
        <p:nvSpPr>
          <p:cNvPr id="3" name="正方形/長方形 2">
            <a:extLst>
              <a:ext uri="{FF2B5EF4-FFF2-40B4-BE49-F238E27FC236}">
                <a16:creationId xmlns:a16="http://schemas.microsoft.com/office/drawing/2014/main" id="{CB371729-9719-A26E-61C1-23DB2781FD28}"/>
              </a:ext>
            </a:extLst>
          </p:cNvPr>
          <p:cNvSpPr/>
          <p:nvPr/>
        </p:nvSpPr>
        <p:spPr>
          <a:xfrm>
            <a:off x="518596" y="4666655"/>
            <a:ext cx="8856000" cy="868906"/>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学内の研究力、強みとなる技術分野、シーズ、アイデアに関する</a:t>
            </a:r>
            <a:r>
              <a:rPr kumimoji="1" lang="en-US" altLang="ja-JP" sz="1600" dirty="0">
                <a:solidFill>
                  <a:schemeClr val="tx1"/>
                </a:solidFill>
                <a:latin typeface="+mn-ea"/>
              </a:rPr>
              <a:t>PR</a:t>
            </a:r>
            <a:r>
              <a:rPr kumimoji="1" lang="ja-JP" altLang="en-US" sz="1600" dirty="0">
                <a:solidFill>
                  <a:schemeClr val="tx1"/>
                </a:solidFill>
                <a:latin typeface="+mn-ea"/>
              </a:rPr>
              <a:t>等</a:t>
            </a:r>
            <a:endParaRPr kumimoji="1" lang="ja-JP" altLang="en-US" sz="1600" dirty="0">
              <a:solidFill>
                <a:srgbClr val="FF0000"/>
              </a:solidFill>
              <a:latin typeface="+mn-ea"/>
            </a:endParaRPr>
          </a:p>
        </p:txBody>
      </p:sp>
      <p:sp>
        <p:nvSpPr>
          <p:cNvPr id="5" name="正方形/長方形 4">
            <a:extLst>
              <a:ext uri="{FF2B5EF4-FFF2-40B4-BE49-F238E27FC236}">
                <a16:creationId xmlns:a16="http://schemas.microsoft.com/office/drawing/2014/main" id="{2F09B5EF-0306-4779-1B8F-CF120A758114}"/>
              </a:ext>
            </a:extLst>
          </p:cNvPr>
          <p:cNvSpPr/>
          <p:nvPr/>
        </p:nvSpPr>
        <p:spPr bwMode="gray">
          <a:xfrm>
            <a:off x="518596" y="3348629"/>
            <a:ext cx="8856000" cy="647999"/>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en-US" sz="1600" kern="100" spc="-150" dirty="0">
                <a:solidFill>
                  <a:srgbClr val="000000"/>
                </a:solidFill>
                <a:latin typeface="游ゴシック"/>
                <a:ea typeface="游ゴシック"/>
                <a:cs typeface="Times New Roman"/>
              </a:rPr>
              <a:t>これまで支援に取り組んできたシーズやアイデアは、各種施策の課題を捉え、シナジーを生む提案となっているか</a:t>
            </a:r>
            <a:endParaRPr lang="ja-JP" altLang="ja-JP" sz="1600" kern="100" spc="-150" dirty="0">
              <a:effectLst/>
              <a:latin typeface="游ゴシック"/>
              <a:ea typeface="游ゴシック"/>
              <a:cs typeface="Times New Roman"/>
            </a:endParaRPr>
          </a:p>
        </p:txBody>
      </p:sp>
    </p:spTree>
    <p:extLst>
      <p:ext uri="{BB962C8B-B14F-4D97-AF65-F5344CB8AC3E}">
        <p14:creationId xmlns:p14="http://schemas.microsoft.com/office/powerpoint/2010/main" val="1520552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４　実施に向けた主体性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255000" y="901935"/>
            <a:ext cx="9396000"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09112" y="1890536"/>
            <a:ext cx="8856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コーディネーターを含め外部の支援も受けながら、大学等の役割を主体的に果たすことのできる体制が構築されているか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09112" y="1237915"/>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9A62948A-AF61-65E5-4517-8E451E291EB0}"/>
              </a:ext>
            </a:extLst>
          </p:cNvPr>
          <p:cNvSpPr>
            <a:spLocks noGrp="1"/>
          </p:cNvSpPr>
          <p:nvPr>
            <p:ph type="sldNum" sz="quarter" idx="12"/>
          </p:nvPr>
        </p:nvSpPr>
        <p:spPr/>
        <p:txBody>
          <a:bodyPr/>
          <a:lstStyle/>
          <a:p>
            <a:fld id="{086E3A1A-9A09-43B1-BA8C-30631DABF248}" type="slidenum">
              <a:rPr kumimoji="1" lang="ja-JP" altLang="en-US" smtClean="0"/>
              <a:pPr/>
              <a:t>6</a:t>
            </a:fld>
            <a:endParaRPr kumimoji="1" lang="ja-JP" altLang="en-US" dirty="0"/>
          </a:p>
        </p:txBody>
      </p:sp>
      <p:sp>
        <p:nvSpPr>
          <p:cNvPr id="7" name="正方形/長方形 6">
            <a:extLst>
              <a:ext uri="{FF2B5EF4-FFF2-40B4-BE49-F238E27FC236}">
                <a16:creationId xmlns:a16="http://schemas.microsoft.com/office/drawing/2014/main" id="{1881E36F-674D-8C74-D627-3CF506C2A0AC}"/>
              </a:ext>
            </a:extLst>
          </p:cNvPr>
          <p:cNvSpPr/>
          <p:nvPr/>
        </p:nvSpPr>
        <p:spPr>
          <a:xfrm>
            <a:off x="683283" y="4099853"/>
            <a:ext cx="8856000" cy="114706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6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事業実施に当たっての体制図、各部署の役割や責任の範囲等</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他ステークホルダーとの連携体制</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3600718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255000" y="870117"/>
            <a:ext cx="9396000" cy="4860000"/>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06760" y="1718673"/>
            <a:ext cx="8856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の達成に向けて、適切な申請額が設定されているか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09112" y="1110098"/>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7</a:t>
            </a:fld>
            <a:endParaRPr kumimoji="1" lang="ja-JP" altLang="en-US" dirty="0"/>
          </a:p>
        </p:txBody>
      </p:sp>
      <p:sp>
        <p:nvSpPr>
          <p:cNvPr id="3" name="正方形/長方形 2">
            <a:extLst>
              <a:ext uri="{FF2B5EF4-FFF2-40B4-BE49-F238E27FC236}">
                <a16:creationId xmlns:a16="http://schemas.microsoft.com/office/drawing/2014/main" id="{EDC56DB0-862D-E9AD-6491-148B60EA4445}"/>
              </a:ext>
            </a:extLst>
          </p:cNvPr>
          <p:cNvSpPr/>
          <p:nvPr/>
        </p:nvSpPr>
        <p:spPr>
          <a:xfrm>
            <a:off x="506760" y="3337037"/>
            <a:ext cx="8856000" cy="206985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mn-ea"/>
              </a:rPr>
              <a:t>「２　</a:t>
            </a:r>
            <a:r>
              <a:rPr kumimoji="1" lang="ja-JP" altLang="en-US" sz="1600" dirty="0">
                <a:solidFill>
                  <a:schemeClr val="tx1"/>
                </a:solidFill>
              </a:rPr>
              <a:t>実施計画・</a:t>
            </a:r>
            <a:r>
              <a:rPr kumimoji="1" lang="en-US" altLang="ja-JP" sz="1600" dirty="0">
                <a:solidFill>
                  <a:schemeClr val="tx1"/>
                </a:solidFill>
                <a:latin typeface="+mn-ea"/>
              </a:rPr>
              <a:t> KPI</a:t>
            </a:r>
            <a:r>
              <a:rPr kumimoji="1" lang="ja-JP" altLang="en-US" sz="1600" dirty="0">
                <a:solidFill>
                  <a:schemeClr val="tx1"/>
                </a:solidFill>
              </a:rPr>
              <a:t>の設定」</a:t>
            </a:r>
            <a:r>
              <a:rPr kumimoji="1" lang="ja-JP" altLang="en-US" sz="1600" dirty="0">
                <a:solidFill>
                  <a:schemeClr val="tx1"/>
                </a:solidFill>
                <a:latin typeface="+mn-ea"/>
              </a:rPr>
              <a:t>で、設定した</a:t>
            </a:r>
            <a:r>
              <a:rPr kumimoji="1" lang="en-US" altLang="ja-JP" sz="1600" dirty="0">
                <a:solidFill>
                  <a:schemeClr val="tx1"/>
                </a:solidFill>
                <a:latin typeface="+mn-ea"/>
              </a:rPr>
              <a:t>KPI</a:t>
            </a:r>
            <a:r>
              <a:rPr kumimoji="1" lang="ja-JP" altLang="en-US" sz="1600" dirty="0">
                <a:solidFill>
                  <a:schemeClr val="tx1"/>
                </a:solidFill>
                <a:latin typeface="+mn-ea"/>
              </a:rPr>
              <a:t>項目ごとの申請額及び全体の申請額（</a:t>
            </a:r>
            <a:r>
              <a:rPr kumimoji="1" lang="en-US" altLang="ja-JP" sz="1600" dirty="0">
                <a:solidFill>
                  <a:schemeClr val="tx1"/>
                </a:solidFill>
                <a:latin typeface="+mn-ea"/>
              </a:rPr>
              <a:t>KPI</a:t>
            </a:r>
            <a:r>
              <a:rPr kumimoji="1" lang="ja-JP" altLang="en-US" sz="1600" dirty="0">
                <a:solidFill>
                  <a:schemeClr val="tx1"/>
                </a:solidFill>
                <a:latin typeface="+mn-ea"/>
              </a:rPr>
              <a:t>項目ごとの申請額の合計）</a:t>
            </a:r>
            <a:endParaRPr kumimoji="1" lang="en-US" altLang="ja-JP" sz="1600" dirty="0">
              <a:solidFill>
                <a:schemeClr val="tx1"/>
              </a:solidFill>
              <a:latin typeface="+mn-ea"/>
            </a:endParaRPr>
          </a:p>
          <a:p>
            <a:pPr marL="0" lvl="1">
              <a:spcBef>
                <a:spcPts val="1200"/>
              </a:spcBef>
            </a:pPr>
            <a:r>
              <a:rPr kumimoji="1" lang="ja-JP" altLang="en-US" sz="1600" dirty="0">
                <a:solidFill>
                  <a:schemeClr val="tx1"/>
                </a:solidFill>
                <a:latin typeface="游ゴシック"/>
                <a:ea typeface="游ゴシック"/>
              </a:rPr>
              <a:t>　</a:t>
            </a:r>
            <a:r>
              <a:rPr kumimoji="1" lang="en-US" altLang="ja-JP" sz="1600" dirty="0">
                <a:solidFill>
                  <a:schemeClr val="tx1"/>
                </a:solidFill>
                <a:latin typeface="游ゴシック"/>
                <a:ea typeface="游ゴシック"/>
              </a:rPr>
              <a:t>【</a:t>
            </a:r>
            <a:r>
              <a:rPr kumimoji="1" lang="ja-JP" altLang="en-US" sz="1600" dirty="0">
                <a:solidFill>
                  <a:schemeClr val="tx1"/>
                </a:solidFill>
                <a:latin typeface="游ゴシック"/>
                <a:ea typeface="游ゴシック"/>
              </a:rPr>
              <a:t>１大学等あたりの各年度の申請額上限（税込）</a:t>
            </a:r>
            <a:r>
              <a:rPr kumimoji="1" lang="en-US" altLang="ja-JP" sz="1600" dirty="0">
                <a:solidFill>
                  <a:schemeClr val="tx1"/>
                </a:solidFill>
                <a:latin typeface="游ゴシック"/>
                <a:ea typeface="游ゴシック"/>
              </a:rPr>
              <a:t>】</a:t>
            </a:r>
          </a:p>
          <a:p>
            <a:pPr marL="0" lvl="1">
              <a:spcBef>
                <a:spcPts val="1200"/>
              </a:spcBef>
            </a:pPr>
            <a:r>
              <a:rPr kumimoji="1" lang="ja-JP" altLang="en-US" sz="1600" dirty="0">
                <a:solidFill>
                  <a:schemeClr val="tx1"/>
                </a:solidFill>
                <a:latin typeface="游ゴシック"/>
                <a:ea typeface="游ゴシック"/>
              </a:rPr>
              <a:t>　　令和８年度：</a:t>
            </a:r>
            <a:r>
              <a:rPr kumimoji="1" lang="en-US" altLang="ja-JP" sz="1600" dirty="0">
                <a:solidFill>
                  <a:schemeClr val="tx1"/>
                </a:solidFill>
                <a:latin typeface="游ゴシック"/>
                <a:ea typeface="游ゴシック"/>
              </a:rPr>
              <a:t>3,000</a:t>
            </a:r>
            <a:r>
              <a:rPr kumimoji="1" lang="ja-JP" altLang="en-US" sz="1600" dirty="0">
                <a:solidFill>
                  <a:schemeClr val="tx1"/>
                </a:solidFill>
                <a:latin typeface="游ゴシック"/>
                <a:ea typeface="游ゴシック"/>
              </a:rPr>
              <a:t>万円、令和９年度：</a:t>
            </a:r>
            <a:r>
              <a:rPr kumimoji="1" lang="en-US" altLang="ja-JP" sz="1600" dirty="0">
                <a:solidFill>
                  <a:schemeClr val="tx1"/>
                </a:solidFill>
                <a:latin typeface="游ゴシック"/>
                <a:ea typeface="游ゴシック"/>
              </a:rPr>
              <a:t>6,000</a:t>
            </a:r>
            <a:r>
              <a:rPr kumimoji="1" lang="ja-JP" altLang="en-US" sz="1600" dirty="0">
                <a:solidFill>
                  <a:schemeClr val="tx1"/>
                </a:solidFill>
                <a:latin typeface="游ゴシック"/>
                <a:ea typeface="游ゴシック"/>
              </a:rPr>
              <a:t>万円</a:t>
            </a:r>
            <a:endParaRPr kumimoji="1" lang="en-US" altLang="ja-JP" sz="1600" dirty="0">
              <a:solidFill>
                <a:schemeClr val="tx1"/>
              </a:solidFill>
              <a:latin typeface="游ゴシック"/>
              <a:ea typeface="游ゴシック"/>
            </a:endParaRPr>
          </a:p>
        </p:txBody>
      </p:sp>
    </p:spTree>
    <p:extLst>
      <p:ext uri="{BB962C8B-B14F-4D97-AF65-F5344CB8AC3E}">
        <p14:creationId xmlns:p14="http://schemas.microsoft.com/office/powerpoint/2010/main" val="4251782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563410" y="1016000"/>
            <a:ext cx="8926666" cy="5443794"/>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8</a:t>
            </a:fld>
            <a:endParaRPr kumimoji="1" lang="ja-JP" altLang="en-US" dirty="0"/>
          </a:p>
        </p:txBody>
      </p:sp>
      <p:sp>
        <p:nvSpPr>
          <p:cNvPr id="5" name="テキスト ボックス 4">
            <a:extLst>
              <a:ext uri="{FF2B5EF4-FFF2-40B4-BE49-F238E27FC236}">
                <a16:creationId xmlns:a16="http://schemas.microsoft.com/office/drawing/2014/main" id="{97FEE040-1E15-507F-1B73-736531E4053E}"/>
              </a:ext>
            </a:extLst>
          </p:cNvPr>
          <p:cNvSpPr txBox="1"/>
          <p:nvPr/>
        </p:nvSpPr>
        <p:spPr>
          <a:xfrm>
            <a:off x="415924" y="117511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graphicFrame>
        <p:nvGraphicFramePr>
          <p:cNvPr id="7" name="表 6">
            <a:extLst>
              <a:ext uri="{FF2B5EF4-FFF2-40B4-BE49-F238E27FC236}">
                <a16:creationId xmlns:a16="http://schemas.microsoft.com/office/drawing/2014/main" id="{70FFFAC0-DE71-112A-6D19-9B50AEA7FB7A}"/>
              </a:ext>
            </a:extLst>
          </p:cNvPr>
          <p:cNvGraphicFramePr>
            <a:graphicFrameLocks noGrp="1"/>
          </p:cNvGraphicFramePr>
          <p:nvPr>
            <p:extLst>
              <p:ext uri="{D42A27DB-BD31-4B8C-83A1-F6EECF244321}">
                <p14:modId xmlns:p14="http://schemas.microsoft.com/office/powerpoint/2010/main" val="22821560"/>
              </p:ext>
            </p:extLst>
          </p:nvPr>
        </p:nvGraphicFramePr>
        <p:xfrm>
          <a:off x="1091381" y="1672792"/>
          <a:ext cx="8256703" cy="4635934"/>
        </p:xfrm>
        <a:graphic>
          <a:graphicData uri="http://schemas.openxmlformats.org/drawingml/2006/table">
            <a:tbl>
              <a:tblPr firstRow="1" bandRow="1">
                <a:tableStyleId>{2D5ABB26-0587-4C30-8999-92F81FD0307C}</a:tableStyleId>
              </a:tblPr>
              <a:tblGrid>
                <a:gridCol w="839083">
                  <a:extLst>
                    <a:ext uri="{9D8B030D-6E8A-4147-A177-3AD203B41FA5}">
                      <a16:colId xmlns:a16="http://schemas.microsoft.com/office/drawing/2014/main" val="4252237783"/>
                    </a:ext>
                  </a:extLst>
                </a:gridCol>
                <a:gridCol w="1235372">
                  <a:extLst>
                    <a:ext uri="{9D8B030D-6E8A-4147-A177-3AD203B41FA5}">
                      <a16:colId xmlns:a16="http://schemas.microsoft.com/office/drawing/2014/main" val="1638186216"/>
                    </a:ext>
                  </a:extLst>
                </a:gridCol>
                <a:gridCol w="311692">
                  <a:extLst>
                    <a:ext uri="{9D8B030D-6E8A-4147-A177-3AD203B41FA5}">
                      <a16:colId xmlns:a16="http://schemas.microsoft.com/office/drawing/2014/main" val="1463653023"/>
                    </a:ext>
                  </a:extLst>
                </a:gridCol>
                <a:gridCol w="1964782">
                  <a:extLst>
                    <a:ext uri="{9D8B030D-6E8A-4147-A177-3AD203B41FA5}">
                      <a16:colId xmlns:a16="http://schemas.microsoft.com/office/drawing/2014/main" val="2653190123"/>
                    </a:ext>
                  </a:extLst>
                </a:gridCol>
                <a:gridCol w="529445">
                  <a:extLst>
                    <a:ext uri="{9D8B030D-6E8A-4147-A177-3AD203B41FA5}">
                      <a16:colId xmlns:a16="http://schemas.microsoft.com/office/drawing/2014/main" val="540641204"/>
                    </a:ext>
                  </a:extLst>
                </a:gridCol>
                <a:gridCol w="317668">
                  <a:extLst>
                    <a:ext uri="{9D8B030D-6E8A-4147-A177-3AD203B41FA5}">
                      <a16:colId xmlns:a16="http://schemas.microsoft.com/office/drawing/2014/main" val="2556782707"/>
                    </a:ext>
                  </a:extLst>
                </a:gridCol>
                <a:gridCol w="2276337">
                  <a:extLst>
                    <a:ext uri="{9D8B030D-6E8A-4147-A177-3AD203B41FA5}">
                      <a16:colId xmlns:a16="http://schemas.microsoft.com/office/drawing/2014/main" val="3259727446"/>
                    </a:ext>
                  </a:extLst>
                </a:gridCol>
                <a:gridCol w="782324">
                  <a:extLst>
                    <a:ext uri="{9D8B030D-6E8A-4147-A177-3AD203B41FA5}">
                      <a16:colId xmlns:a16="http://schemas.microsoft.com/office/drawing/2014/main" val="2764897806"/>
                    </a:ext>
                  </a:extLst>
                </a:gridCol>
              </a:tblGrid>
              <a:tr h="375801">
                <a:tc>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dirty="0">
                          <a:latin typeface="+mn-ea"/>
                          <a:ea typeface="+mn-ea"/>
                        </a:rPr>
                        <a:t>実施計画</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4">
                  <a:txBody>
                    <a:bodyPr/>
                    <a:lstStyle/>
                    <a:p>
                      <a:pPr algn="ctr"/>
                      <a:r>
                        <a:rPr kumimoji="1" lang="en-US" altLang="ja-JP" sz="1000" dirty="0">
                          <a:latin typeface="+mn-ea"/>
                          <a:ea typeface="+mn-ea"/>
                        </a:rPr>
                        <a:t>KPI</a:t>
                      </a:r>
                      <a:endParaRPr kumimoji="1" lang="ja-JP" altLang="en-US" sz="10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CCCFF"/>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900">
                          <a:latin typeface="+mn-ea"/>
                          <a:ea typeface="+mn-ea"/>
                        </a:rPr>
                        <a:t>主な必要経費</a:t>
                      </a:r>
                      <a:endParaRPr kumimoji="1" lang="ja-JP" altLang="en-US" sz="9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900" b="1" dirty="0">
                          <a:latin typeface="+mn-ea"/>
                          <a:ea typeface="+mn-ea"/>
                        </a:rPr>
                        <a:t>申請額</a:t>
                      </a:r>
                      <a:r>
                        <a:rPr kumimoji="1" lang="en-US" altLang="ja-JP" sz="900" b="1" dirty="0">
                          <a:latin typeface="+mn-ea"/>
                          <a:ea typeface="+mn-ea"/>
                        </a:rPr>
                        <a:t>(</a:t>
                      </a:r>
                      <a:r>
                        <a:rPr kumimoji="1" lang="ja-JP" altLang="en-US" sz="900" b="1" dirty="0">
                          <a:latin typeface="+mn-ea"/>
                          <a:ea typeface="+mn-ea"/>
                        </a:rPr>
                        <a:t>円・税込</a:t>
                      </a:r>
                      <a:r>
                        <a:rPr kumimoji="1" lang="en-US" altLang="ja-JP" sz="900" b="1" dirty="0">
                          <a:latin typeface="+mn-ea"/>
                          <a:ea typeface="+mn-ea"/>
                        </a:rPr>
                        <a:t>)</a:t>
                      </a:r>
                      <a:endParaRPr kumimoji="1" lang="ja-JP" altLang="en-US" sz="9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3061669"/>
                  </a:ext>
                </a:extLst>
              </a:tr>
              <a:tr h="268298">
                <a:tc rowSpan="7">
                  <a:txBody>
                    <a:bodyPr/>
                    <a:lstStyle/>
                    <a:p>
                      <a:pPr algn="ctr"/>
                      <a:r>
                        <a:rPr kumimoji="1" lang="ja-JP" altLang="en-US" sz="1000" dirty="0">
                          <a:solidFill>
                            <a:schemeClr val="tx1"/>
                          </a:solidFill>
                          <a:latin typeface="+mn-ea"/>
                          <a:ea typeface="+mn-ea"/>
                        </a:rPr>
                        <a:t>令和７年度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solidFill>
                            <a:schemeClr val="tx1"/>
                          </a:solidFill>
                          <a:latin typeface="+mn-ea"/>
                          <a:ea typeface="+mn-ea"/>
                        </a:rPr>
                        <a:t>シーズ掘り起こし</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１</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ピッチイベント開催</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ブース出展費用、広告費</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9325924"/>
                  </a:ext>
                </a:extLst>
              </a:tr>
              <a:tr h="268298">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２</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PoC</a:t>
                      </a:r>
                      <a:r>
                        <a:rPr kumimoji="1" lang="ja-JP" altLang="en-US" sz="1000" dirty="0">
                          <a:latin typeface="+mn-ea"/>
                          <a:ea typeface="+mn-ea"/>
                        </a:rPr>
                        <a:t>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32021398"/>
                  </a:ext>
                </a:extLst>
              </a:tr>
              <a:tr h="268298">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solidFill>
                            <a:schemeClr val="tx1"/>
                          </a:solidFill>
                          <a:latin typeface="+mn-ea"/>
                          <a:ea typeface="+mn-ea"/>
                        </a:rPr>
                        <a:t>３</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マーケットリサーチの実施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8241024"/>
                  </a:ext>
                </a:extLst>
              </a:tr>
              <a:tr h="432681">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1000" dirty="0">
                          <a:solidFill>
                            <a:schemeClr val="tx1"/>
                          </a:solidFill>
                          <a:latin typeface="+mn-ea"/>
                          <a:ea typeface="+mn-ea"/>
                        </a:rPr>
                        <a:t>研究開発</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１</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共同研究に必要な</a:t>
                      </a:r>
                      <a:endParaRPr kumimoji="1" lang="en-US" altLang="ja-JP" sz="1000" dirty="0">
                        <a:solidFill>
                          <a:schemeClr val="tx1"/>
                        </a:solidFill>
                        <a:latin typeface="+mn-ea"/>
                        <a:ea typeface="+mn-ea"/>
                      </a:endParaRPr>
                    </a:p>
                    <a:p>
                      <a:pPr algn="ctr"/>
                      <a:r>
                        <a:rPr kumimoji="1" lang="ja-JP" altLang="en-US" sz="1000" dirty="0">
                          <a:solidFill>
                            <a:schemeClr val="tx1"/>
                          </a:solidFill>
                          <a:latin typeface="+mn-ea"/>
                          <a:ea typeface="+mn-ea"/>
                        </a:rPr>
                        <a:t>人材の雇用</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8846444"/>
                  </a:ext>
                </a:extLst>
              </a:tr>
              <a:tr h="432681">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solidFill>
                            <a:schemeClr val="tx1"/>
                          </a:solidFill>
                          <a:latin typeface="+mn-ea"/>
                          <a:ea typeface="+mn-ea"/>
                        </a:rPr>
                        <a:t>２</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アクセラレーターとの</a:t>
                      </a:r>
                      <a:endParaRPr kumimoji="1" lang="en-US" altLang="ja-JP" sz="1000" dirty="0">
                        <a:solidFill>
                          <a:schemeClr val="tx1"/>
                        </a:solidFill>
                        <a:latin typeface="+mn-ea"/>
                        <a:ea typeface="+mn-ea"/>
                      </a:endParaRPr>
                    </a:p>
                    <a:p>
                      <a:pPr algn="ctr"/>
                      <a:r>
                        <a:rPr kumimoji="1" lang="ja-JP" altLang="en-US" sz="1000" dirty="0">
                          <a:solidFill>
                            <a:schemeClr val="tx1"/>
                          </a:solidFill>
                          <a:latin typeface="+mn-ea"/>
                          <a:ea typeface="+mn-ea"/>
                        </a:rPr>
                        <a:t>マッチング</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9122606"/>
                  </a:ext>
                </a:extLst>
              </a:tr>
              <a:tr h="263777">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r h="263777">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gn="ctr"/>
                      <a:r>
                        <a:rPr kumimoji="1" lang="ja-JP" altLang="en-US" sz="1000" dirty="0">
                          <a:solidFill>
                            <a:schemeClr val="tx1"/>
                          </a:solidFill>
                          <a:latin typeface="+mn-ea"/>
                          <a:ea typeface="+mn-ea"/>
                        </a:rPr>
                        <a:t>合計（令和８年度分）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5</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9902249"/>
                  </a:ext>
                </a:extLst>
              </a:tr>
              <a:tr h="244294">
                <a:tc rowSpan="7">
                  <a:txBody>
                    <a:bodyPr/>
                    <a:lstStyle/>
                    <a:p>
                      <a:pPr algn="ctr"/>
                      <a:r>
                        <a:rPr kumimoji="1" lang="ja-JP" altLang="en-US" sz="1000" dirty="0">
                          <a:solidFill>
                            <a:schemeClr val="tx1"/>
                          </a:solidFill>
                          <a:latin typeface="+mn-ea"/>
                          <a:ea typeface="+mn-ea"/>
                        </a:rPr>
                        <a:t>令和８年度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000" dirty="0">
                          <a:solidFill>
                            <a:schemeClr val="tx1"/>
                          </a:solidFill>
                          <a:latin typeface="+mn-ea"/>
                          <a:ea typeface="+mn-ea"/>
                        </a:rPr>
                        <a:t>大学間連携</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tx1"/>
                          </a:solidFill>
                          <a:latin typeface="+mn-ea"/>
                          <a:ea typeface="+mn-ea"/>
                        </a:rPr>
                        <a:t>1</a:t>
                      </a:r>
                      <a:endParaRPr kumimoji="1" lang="ja-JP" altLang="en-US"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ナレッジ勉強会</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465300"/>
                  </a:ext>
                </a:extLst>
              </a:tr>
              <a:tr h="244294">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solidFill>
                            <a:schemeClr val="tx1"/>
                          </a:solidFill>
                          <a:latin typeface="+mn-ea"/>
                          <a:ea typeface="+mn-ea"/>
                        </a:rPr>
                        <a:t>２</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共同ピッチコンテスト</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2654248"/>
                  </a:ext>
                </a:extLst>
              </a:tr>
              <a:tr h="244294">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solidFill>
                            <a:schemeClr val="tx1"/>
                          </a:solidFill>
                        </a:rPr>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３</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40840"/>
                  </a:ext>
                </a:extLst>
              </a:tr>
              <a:tr h="313299">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solidFill>
                            <a:schemeClr val="tx1"/>
                          </a:solidFill>
                          <a:latin typeface="+mn-ea"/>
                          <a:ea typeface="+mn-ea"/>
                        </a:rPr>
                        <a:t>３</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9315456"/>
                  </a:ext>
                </a:extLst>
              </a:tr>
              <a:tr h="244294">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solidFill>
                            <a:schemeClr val="tx1"/>
                          </a:solidFill>
                          <a:latin typeface="+mn-ea"/>
                          <a:ea typeface="+mn-ea"/>
                        </a:rPr>
                        <a:t>４</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solidFill>
                            <a:schemeClr val="tx1"/>
                          </a:solidFill>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945511"/>
                  </a:ext>
                </a:extLst>
              </a:tr>
              <a:tr h="263777">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n-ea"/>
                          <a:ea typeface="+mn-ea"/>
                        </a:rPr>
                        <a:t>…</a:t>
                      </a:r>
                      <a:endParaRPr kumimoji="1" lang="ja-JP" altLang="en-US" sz="1000" dirty="0">
                        <a:solidFill>
                          <a:schemeClr val="tx1"/>
                        </a:solidFill>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4880990"/>
                  </a:ext>
                </a:extLst>
              </a:tr>
              <a:tr h="263777">
                <a:tc vMerge="1">
                  <a:txBody>
                    <a:bodyPr/>
                    <a:lstStyle/>
                    <a:p>
                      <a:pPr algn="ctr"/>
                      <a:endParaRPr kumimoji="1" lang="ja-JP" altLang="en-US" sz="1100" dirty="0">
                        <a:latin typeface="+mn-ea"/>
                        <a:ea typeface="+mn-ea"/>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gridSpan="6">
                  <a:txBody>
                    <a:bodyPr/>
                    <a:lstStyle/>
                    <a:p>
                      <a:pPr algn="ctr"/>
                      <a:r>
                        <a:rPr kumimoji="1" lang="ja-JP" altLang="en-US" sz="1000" dirty="0">
                          <a:solidFill>
                            <a:schemeClr val="tx1"/>
                          </a:solidFill>
                          <a:latin typeface="+mn-ea"/>
                          <a:ea typeface="+mn-ea"/>
                        </a:rPr>
                        <a:t>合計（令和９年度分）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6</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4015744"/>
                  </a:ext>
                </a:extLst>
              </a:tr>
              <a:tr h="244294">
                <a:tc gridSpan="7">
                  <a:txBody>
                    <a:bodyPr/>
                    <a:lstStyle/>
                    <a:p>
                      <a:pPr algn="ctr"/>
                      <a:r>
                        <a:rPr kumimoji="1" lang="ja-JP" altLang="en-US" sz="1000" dirty="0">
                          <a:latin typeface="+mn-ea"/>
                          <a:ea typeface="+mn-ea"/>
                        </a:rPr>
                        <a:t>合計（申請全体）</a:t>
                      </a: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合計（申請全体）</a:t>
                      </a:r>
                    </a:p>
                  </a:txBody>
                  <a:tcPr marL="90857" marR="90857" marT="45428" marB="45428"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27920007"/>
                  </a:ext>
                </a:extLst>
              </a:tr>
            </a:tbl>
          </a:graphicData>
        </a:graphic>
      </p:graphicFrame>
    </p:spTree>
    <p:extLst>
      <p:ext uri="{BB962C8B-B14F-4D97-AF65-F5344CB8AC3E}">
        <p14:creationId xmlns:p14="http://schemas.microsoft.com/office/powerpoint/2010/main" val="3853788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A142C86BB20B41B04F903AB7C9E628" ma:contentTypeVersion="11" ma:contentTypeDescription="Create a new document." ma:contentTypeScope="" ma:versionID="0447e7d47d138ab172fb977c64094019">
  <xsd:schema xmlns:xsd="http://www.w3.org/2001/XMLSchema" xmlns:xs="http://www.w3.org/2001/XMLSchema" xmlns:p="http://schemas.microsoft.com/office/2006/metadata/properties" xmlns:ns2="c4306fe9-86fb-48c6-a9d0-3891c29236ac" xmlns:ns3="e8604904-1a48-4646-b67c-dd5304630f32" targetNamespace="http://schemas.microsoft.com/office/2006/metadata/properties" ma:root="true" ma:fieldsID="65af868f14cc5890fd44dc29a76008fa" ns2:_="" ns3:_="">
    <xsd:import namespace="c4306fe9-86fb-48c6-a9d0-3891c29236ac"/>
    <xsd:import namespace="e8604904-1a48-4646-b67c-dd5304630f3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306fe9-86fb-48c6-a9d0-3891c29236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604904-1a48-4646-b67c-dd5304630f3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9c5b21c-1b66-4b11-98b4-ebd1d27657aa}" ma:internalName="TaxCatchAll" ma:showField="CatchAllData" ma:web="e8604904-1a48-4646-b67c-dd5304630f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4306fe9-86fb-48c6-a9d0-3891c29236ac">
      <Terms xmlns="http://schemas.microsoft.com/office/infopath/2007/PartnerControls"/>
    </lcf76f155ced4ddcb4097134ff3c332f>
    <TaxCatchAll xmlns="e8604904-1a48-4646-b67c-dd5304630f32" xsi:nil="true"/>
  </documentManagement>
</p:properties>
</file>

<file path=customXml/itemProps1.xml><?xml version="1.0" encoding="utf-8"?>
<ds:datastoreItem xmlns:ds="http://schemas.openxmlformats.org/officeDocument/2006/customXml" ds:itemID="{797FAA52-CF97-4D86-9C67-A4C0218804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306fe9-86fb-48c6-a9d0-3891c29236ac"/>
    <ds:schemaRef ds:uri="e8604904-1a48-4646-b67c-dd5304630f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9961DA-2ADE-4C33-8695-4E67C61C2D41}">
  <ds:schemaRefs>
    <ds:schemaRef ds:uri="http://schemas.microsoft.com/sharepoint/v3/contenttype/forms"/>
  </ds:schemaRefs>
</ds:datastoreItem>
</file>

<file path=customXml/itemProps3.xml><?xml version="1.0" encoding="utf-8"?>
<ds:datastoreItem xmlns:ds="http://schemas.openxmlformats.org/officeDocument/2006/customXml" ds:itemID="{256F94E4-CFDB-4465-920F-18937ED8DC4B}">
  <ds:schemaRefs>
    <ds:schemaRef ds:uri="http://schemas.microsoft.com/office/2006/metadata/properties"/>
    <ds:schemaRef ds:uri="http://schemas.microsoft.com/office/infopath/2007/PartnerControls"/>
    <ds:schemaRef ds:uri="dc185697-4015-46e9-be2e-d25aa422aaa0"/>
    <ds:schemaRef ds:uri="6f40e726-d4f1-4260-93dc-a814b045d180"/>
    <ds:schemaRef ds:uri="5df5b41b-3111-49ff-bda5-723140f97c57"/>
    <ds:schemaRef ds:uri="5349a56a-7aea-4672-839e-a6f0d3374da0"/>
    <ds:schemaRef ds:uri="c4306fe9-86fb-48c6-a9d0-3891c29236ac"/>
    <ds:schemaRef ds:uri="e8604904-1a48-4646-b67c-dd5304630f32"/>
  </ds:schemaRefs>
</ds:datastoreItem>
</file>

<file path=docProps/app.xml><?xml version="1.0" encoding="utf-8"?>
<Properties xmlns="http://schemas.openxmlformats.org/officeDocument/2006/extended-properties" xmlns:vt="http://schemas.openxmlformats.org/officeDocument/2006/docPropsVTypes">
  <Template>Office Theme</Template>
  <TotalTime>1300</TotalTime>
  <Words>1261</Words>
  <PresentationFormat>A4 210 x 297 mm</PresentationFormat>
  <Paragraphs>195</Paragraphs>
  <Slides>8</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Yu Gothic UI</vt:lpstr>
      <vt:lpstr>游ゴシック</vt:lpstr>
      <vt:lpstr>游明朝</vt:lpstr>
      <vt:lpstr>Arial</vt:lpstr>
      <vt:lpstr>Calibri</vt:lpstr>
      <vt:lpstr>Calibri Light</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2023-06-19T09:41:17Z</dcterms:created>
  <dcterms:modified xsi:type="dcterms:W3CDTF">2026-04-01T01:26:22Z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y fmtid="{D5CDD505-2E9C-101B-9397-08002B2CF9AE}" pid="9" name="ContentTypeId">
    <vt:lpwstr>0x01010093A142C86BB20B41B04F903AB7C9E628</vt:lpwstr>
  </property>
  <property fmtid="{D5CDD505-2E9C-101B-9397-08002B2CF9AE}" pid="10" name="MediaServiceImageTags">
    <vt:lpwstr/>
  </property>
</Properties>
</file>