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0"/>
  </p:notesMasterIdLst>
  <p:sldIdLst>
    <p:sldId id="256" r:id="rId5"/>
    <p:sldId id="279" r:id="rId6"/>
    <p:sldId id="257" r:id="rId7"/>
    <p:sldId id="267" r:id="rId8"/>
    <p:sldId id="270" r:id="rId9"/>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注意事項" id="{26E51FEF-1F69-4456-85A8-940BFAE692B0}">
          <p14:sldIdLst>
            <p14:sldId id="256"/>
          </p14:sldIdLst>
        </p14:section>
        <p14:section name="表紙・目次（例）" id="{E472AAD8-D263-4771-A1E9-113324D71D86}">
          <p14:sldIdLst>
            <p14:sldId id="279"/>
          </p14:sldIdLst>
        </p14:section>
        <p14:section name="審査の視点、記載事項" id="{1A0ACB54-676B-407F-9861-234AB0CD5AC3}">
          <p14:sldIdLst>
            <p14:sldId id="257"/>
            <p14:sldId id="267"/>
            <p14:sldId id="270"/>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35" autoAdjust="0"/>
    <p:restoredTop sz="94503" autoAdjust="0"/>
  </p:normalViewPr>
  <p:slideViewPr>
    <p:cSldViewPr snapToGrid="0" showGuides="1">
      <p:cViewPr varScale="1">
        <p:scale>
          <a:sx n="70" d="100"/>
          <a:sy n="70" d="100"/>
        </p:scale>
        <p:origin x="1176" y="27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B5C8E8-91E6-4451-BE2E-B0BEF4F3404E}" type="datetimeFigureOut">
              <a:rPr kumimoji="1" lang="ja-JP" altLang="en-US" smtClean="0"/>
              <a:t>2026/4/1</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0D2A00-3DF4-46C0-B117-C5709E13C1F1}" type="slidenum">
              <a:rPr kumimoji="1" lang="ja-JP" altLang="en-US" smtClean="0"/>
              <a:t>‹#›</a:t>
            </a:fld>
            <a:endParaRPr kumimoji="1" lang="ja-JP" altLang="en-US"/>
          </a:p>
        </p:txBody>
      </p:sp>
    </p:spTree>
    <p:extLst>
      <p:ext uri="{BB962C8B-B14F-4D97-AF65-F5344CB8AC3E}">
        <p14:creationId xmlns:p14="http://schemas.microsoft.com/office/powerpoint/2010/main" val="25563878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8B4F661-3E7B-4719-8030-EBAE1C69EA54}" type="datetime1">
              <a:rPr kumimoji="1" lang="ja-JP" altLang="en-US" smtClean="0"/>
              <a:t>2026/4/1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lvl1pPr>
              <a:defRPr/>
            </a:lvl1pPr>
          </a:lstStyle>
          <a:p>
            <a:fld id="{086E3A1A-9A09-43B1-BA8C-30631DABF248}" type="slidenum">
              <a:rPr kumimoji="1" lang="ja-JP" altLang="en-US" smtClean="0"/>
              <a:pPr/>
              <a:t>‹#›</a:t>
            </a:fld>
            <a:endParaRPr kumimoji="1" lang="ja-JP" altLang="en-US" dirty="0"/>
          </a:p>
        </p:txBody>
      </p:sp>
    </p:spTree>
    <p:extLst>
      <p:ext uri="{BB962C8B-B14F-4D97-AF65-F5344CB8AC3E}">
        <p14:creationId xmlns:p14="http://schemas.microsoft.com/office/powerpoint/2010/main" val="851171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91399-2920-4BBD-BE87-32084C6D23CD}" type="datetime1">
              <a:rPr kumimoji="1" lang="ja-JP" altLang="en-US" smtClean="0"/>
              <a:t>2026/4/1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8451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2F8D50-5941-470F-86C0-6479CED78F0C}" type="datetime1">
              <a:rPr kumimoji="1" lang="ja-JP" altLang="en-US" smtClean="0"/>
              <a:t>2026/4/1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252818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DF676C-A717-4424-87A8-ED2520E1202E}" type="datetime1">
              <a:rPr kumimoji="1" lang="ja-JP" altLang="en-US" smtClean="0"/>
              <a:t>2026/4/1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94591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9B998D-62A9-4639-A21B-5BDB0D9BB164}" type="datetime1">
              <a:rPr kumimoji="1" lang="ja-JP" altLang="en-US" smtClean="0"/>
              <a:t>2026/4/1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85156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18EA4C7-A96F-4011-990B-513C2EE5912C}" type="datetime1">
              <a:rPr kumimoji="1" lang="ja-JP" altLang="en-US" smtClean="0"/>
              <a:t>2026/4/1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060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462D7A-4176-41AA-BF32-63CCE01631B7}" type="datetime1">
              <a:rPr kumimoji="1" lang="ja-JP" altLang="en-US" smtClean="0"/>
              <a:t>2026/4/1</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78165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828F8F6-EB86-47DE-AF2E-1E524C2416ED}" type="datetime1">
              <a:rPr kumimoji="1" lang="ja-JP" altLang="en-US" smtClean="0"/>
              <a:t>2026/4/1</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09115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D0732F-7CD6-4618-9D49-74040AEE1952}" type="datetime1">
              <a:rPr kumimoji="1" lang="ja-JP" altLang="en-US" smtClean="0"/>
              <a:t>2026/4/1</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13708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711420-A051-4969-A538-2378D63EDE7D}" type="datetime1">
              <a:rPr kumimoji="1" lang="ja-JP" altLang="en-US" smtClean="0"/>
              <a:t>2026/4/1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54966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4E0376-8579-4AFF-AA21-C67EE9B2CE78}" type="datetime1">
              <a:rPr kumimoji="1" lang="ja-JP" altLang="en-US" smtClean="0"/>
              <a:t>2026/4/1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5687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9F6B17-B882-4289-8DF2-7B4DCBE75365}" type="datetime1">
              <a:rPr kumimoji="1" lang="ja-JP" altLang="en-US" smtClean="0"/>
              <a:t>2026/4/1</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11866198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340793" y="407361"/>
            <a:ext cx="9186412" cy="666900"/>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endParaRPr lang="en-US" altLang="ja-JP" sz="2167" dirty="0">
              <a:latin typeface="+mn-ea"/>
              <a:ea typeface="+mn-ea"/>
            </a:endParaRPr>
          </a:p>
          <a:p>
            <a:pPr algn="ctr"/>
            <a:r>
              <a:rPr lang="ja-JP" altLang="en-US" sz="2167" dirty="0">
                <a:latin typeface="+mn-ea"/>
                <a:ea typeface="+mn-ea"/>
              </a:rPr>
              <a:t>　企画書の作成について</a:t>
            </a:r>
            <a:endParaRPr lang="en-US" altLang="ja-JP" sz="2167" dirty="0">
              <a:latin typeface="+mn-ea"/>
              <a:ea typeface="+mn-ea"/>
            </a:endParaRPr>
          </a:p>
        </p:txBody>
      </p:sp>
      <p:sp>
        <p:nvSpPr>
          <p:cNvPr id="11" name="正方形/長方形 10">
            <a:extLst>
              <a:ext uri="{FF2B5EF4-FFF2-40B4-BE49-F238E27FC236}">
                <a16:creationId xmlns:a16="http://schemas.microsoft.com/office/drawing/2014/main" id="{E1F689EA-61C5-44A2-8916-8D1E68F8B201}"/>
              </a:ext>
            </a:extLst>
          </p:cNvPr>
          <p:cNvSpPr/>
          <p:nvPr/>
        </p:nvSpPr>
        <p:spPr>
          <a:xfrm>
            <a:off x="91845" y="1074261"/>
            <a:ext cx="9722309" cy="5100609"/>
          </a:xfrm>
          <a:prstGeom prst="rect">
            <a:avLst/>
          </a:prstGeom>
        </p:spPr>
        <p:txBody>
          <a:bodyPr wrap="square" lIns="72000" tIns="72000" rIns="72000" bIns="72000" anchor="t">
            <a:spAutoFit/>
          </a:bodyPr>
          <a:lstStyle/>
          <a:p>
            <a:pPr algn="just" defTabSz="990570" fontAlgn="base"/>
            <a:r>
              <a:rPr lang="en-US" altLang="ja-JP" dirty="0">
                <a:solidFill>
                  <a:prstClr val="black"/>
                </a:solidFill>
                <a:latin typeface="+mn-ea"/>
                <a:cs typeface="Arial" charset="0"/>
              </a:rPr>
              <a:t>【</a:t>
            </a:r>
            <a:r>
              <a:rPr lang="ja-JP" altLang="en-US" dirty="0">
                <a:solidFill>
                  <a:prstClr val="black"/>
                </a:solidFill>
                <a:latin typeface="+mn-ea"/>
                <a:cs typeface="Arial" charset="0"/>
              </a:rPr>
              <a:t>注意事項</a:t>
            </a:r>
            <a:r>
              <a:rPr lang="en-US" altLang="ja-JP" dirty="0">
                <a:solidFill>
                  <a:prstClr val="black"/>
                </a:solidFill>
                <a:latin typeface="+mn-ea"/>
                <a:cs typeface="Arial" charset="0"/>
              </a:rPr>
              <a:t>】</a:t>
            </a:r>
          </a:p>
          <a:p>
            <a:pPr indent="-361950" algn="just" defTabSz="990570" fontAlgn="base"/>
            <a:r>
              <a:rPr lang="ja-JP" altLang="en-US" sz="1600" dirty="0">
                <a:solidFill>
                  <a:prstClr val="black"/>
                </a:solidFill>
                <a:latin typeface="+mn-ea"/>
                <a:cs typeface="Arial" charset="0"/>
              </a:rPr>
              <a:t>１　企画書の様式</a:t>
            </a:r>
            <a:endParaRPr lang="en-US" altLang="ja-JP" sz="1600" dirty="0">
              <a:solidFill>
                <a:prstClr val="black"/>
              </a:solidFill>
              <a:latin typeface="+mn-ea"/>
              <a:cs typeface="Arial" charset="0"/>
            </a:endParaRPr>
          </a:p>
          <a:p>
            <a:pPr indent="-361950" algn="just" defTabSz="990570" fontAlgn="base"/>
            <a:r>
              <a:rPr lang="ja-JP" altLang="en-US" sz="1600" dirty="0">
                <a:solidFill>
                  <a:prstClr val="black"/>
                </a:solidFill>
                <a:latin typeface="+mn-ea"/>
                <a:cs typeface="Arial" charset="0"/>
              </a:rPr>
              <a:t>　　提案者の任意の様式としますが、印刷するため、Ａ４横で作成し、以下（１）及び（２）の構成で</a:t>
            </a:r>
            <a:endParaRPr lang="en-US" altLang="ja-JP" sz="1600" dirty="0">
              <a:solidFill>
                <a:prstClr val="black"/>
              </a:solidFill>
              <a:latin typeface="+mn-ea"/>
              <a:cs typeface="Arial" charset="0"/>
            </a:endParaRPr>
          </a:p>
          <a:p>
            <a:pPr indent="-361950" algn="just" defTabSz="990570" fontAlgn="base"/>
            <a:r>
              <a:rPr lang="ja-JP" altLang="en-US" sz="1600" dirty="0">
                <a:solidFill>
                  <a:prstClr val="black"/>
                </a:solidFill>
                <a:latin typeface="+mn-ea"/>
                <a:cs typeface="Arial" charset="0"/>
              </a:rPr>
              <a:t>　企画書を作成してください。</a:t>
            </a:r>
            <a:endParaRPr lang="en-US" altLang="ja-JP" sz="1600" dirty="0">
              <a:solidFill>
                <a:prstClr val="black"/>
              </a:solidFill>
              <a:latin typeface="+mn-ea"/>
              <a:cs typeface="Arial" charset="0"/>
            </a:endParaRPr>
          </a:p>
          <a:p>
            <a:r>
              <a:rPr lang="ja-JP" altLang="en-US" sz="1600" dirty="0">
                <a:solidFill>
                  <a:prstClr val="black"/>
                </a:solidFill>
                <a:latin typeface="+mn-ea"/>
                <a:cs typeface="Arial" charset="0"/>
              </a:rPr>
              <a:t>　</a:t>
            </a:r>
            <a:r>
              <a:rPr lang="ja-JP" altLang="en-US" sz="1600" dirty="0"/>
              <a:t>（１）表紙・目次</a:t>
            </a:r>
            <a:endParaRPr lang="en-US" altLang="ja-JP" sz="1600" dirty="0"/>
          </a:p>
          <a:p>
            <a:r>
              <a:rPr lang="ja-JP" altLang="en-US" sz="1600" dirty="0"/>
              <a:t>　　　　表題として「</a:t>
            </a:r>
            <a:r>
              <a:rPr lang="ja-JP" altLang="en-US" sz="1600" dirty="0">
                <a:latin typeface="+mn-ea"/>
              </a:rPr>
              <a:t>令和８年度  大学発スタートアップ創出支援事業  企画書（学内体制構築支援）」、</a:t>
            </a:r>
            <a:endParaRPr lang="en-US" altLang="ja-JP" sz="1600" dirty="0">
              <a:latin typeface="+mn-ea"/>
            </a:endParaRPr>
          </a:p>
          <a:p>
            <a:r>
              <a:rPr lang="ja-JP" altLang="en-US" sz="1600" dirty="0">
                <a:latin typeface="+mn-ea"/>
              </a:rPr>
              <a:t>　　　　「大学名等」及び「目次」を記載してください。</a:t>
            </a:r>
            <a:endParaRPr lang="en-US" altLang="ja-JP" sz="1600" dirty="0">
              <a:latin typeface="+mn-ea"/>
            </a:endParaRPr>
          </a:p>
          <a:p>
            <a:r>
              <a:rPr lang="ja-JP" altLang="en-US" sz="1600" dirty="0">
                <a:latin typeface="+mn-ea"/>
              </a:rPr>
              <a:t>　　　　　（</a:t>
            </a:r>
            <a:r>
              <a:rPr lang="ja-JP" altLang="en-US" sz="1600" dirty="0">
                <a:solidFill>
                  <a:prstClr val="black"/>
                </a:solidFill>
                <a:latin typeface="+mn-ea"/>
                <a:cs typeface="Arial" charset="0"/>
              </a:rPr>
              <a:t>「表紙・目次（例）」を参考に作成してください。）</a:t>
            </a:r>
            <a:endParaRPr lang="en-US" altLang="ja-JP" sz="1600" dirty="0">
              <a:solidFill>
                <a:prstClr val="black"/>
              </a:solidFill>
              <a:latin typeface="+mn-ea"/>
              <a:cs typeface="Arial" charset="0"/>
            </a:endParaRPr>
          </a:p>
          <a:p>
            <a:pPr indent="-361950" algn="just" defTabSz="990570" fontAlgn="base"/>
            <a:r>
              <a:rPr lang="ja-JP" altLang="en-US" sz="1600" dirty="0">
                <a:solidFill>
                  <a:prstClr val="black"/>
                </a:solidFill>
                <a:latin typeface="+mn-ea"/>
                <a:cs typeface="Arial" charset="0"/>
              </a:rPr>
              <a:t>　（２）提案内容</a:t>
            </a:r>
            <a:endParaRPr lang="en-US" altLang="ja-JP" sz="1600" dirty="0">
              <a:solidFill>
                <a:prstClr val="black"/>
              </a:solidFill>
              <a:latin typeface="+mn-ea"/>
              <a:cs typeface="Arial" charset="0"/>
            </a:endParaRPr>
          </a:p>
          <a:p>
            <a:pPr indent="-361950" algn="just" defTabSz="990570" fontAlgn="base"/>
            <a:r>
              <a:rPr lang="ja-JP" altLang="en-US" sz="1600" dirty="0">
                <a:solidFill>
                  <a:prstClr val="black"/>
                </a:solidFill>
                <a:latin typeface="+mn-ea"/>
                <a:cs typeface="Arial" charset="0"/>
              </a:rPr>
              <a:t>　　　　「審査の視点、記載いただきたい事項」を参考に、項目別に作成してください。</a:t>
            </a:r>
            <a:endParaRPr lang="en-US" altLang="ja-JP" sz="1600" dirty="0">
              <a:solidFill>
                <a:prstClr val="black"/>
              </a:solidFill>
              <a:latin typeface="+mn-ea"/>
              <a:cs typeface="Arial" charset="0"/>
            </a:endParaRPr>
          </a:p>
          <a:p>
            <a:pPr indent="-361950" algn="just" defTabSz="990570" fontAlgn="base"/>
            <a:r>
              <a:rPr lang="ja-JP" altLang="en-US" sz="1600" dirty="0">
                <a:solidFill>
                  <a:prstClr val="black"/>
                </a:solidFill>
                <a:latin typeface="+mn-ea"/>
                <a:cs typeface="Arial" charset="0"/>
              </a:rPr>
              <a:t>　　　　なお、提案資料の上部に「項目番号と項目」、下部に「ページ番号」を記載してください。</a:t>
            </a:r>
            <a:endParaRPr lang="en-US" altLang="ja-JP" sz="1600" dirty="0">
              <a:solidFill>
                <a:prstClr val="black"/>
              </a:solidFill>
              <a:latin typeface="+mn-ea"/>
              <a:cs typeface="Arial" charset="0"/>
            </a:endParaRPr>
          </a:p>
          <a:p>
            <a:endParaRPr lang="en-US" altLang="ja-JP" sz="1600" dirty="0"/>
          </a:p>
          <a:p>
            <a:r>
              <a:rPr lang="ja-JP" altLang="en-US" sz="1600" dirty="0"/>
              <a:t>２　フォントは自由としますが、企画書の本文記載は</a:t>
            </a:r>
            <a:r>
              <a:rPr lang="en-US" altLang="ja-JP" sz="1600" dirty="0"/>
              <a:t>12</a:t>
            </a:r>
            <a:r>
              <a:rPr lang="ja-JP" altLang="en-US" sz="1600" dirty="0"/>
              <a:t>ポイント以上の文字の大きさとしてください。</a:t>
            </a:r>
            <a:endParaRPr lang="en-US" altLang="ja-JP" sz="1600" dirty="0"/>
          </a:p>
          <a:p>
            <a:r>
              <a:rPr lang="ja-JP" altLang="en-US" sz="1600" dirty="0"/>
              <a:t>　　（図表等に関する文字の大きさはこの限りではありません。）</a:t>
            </a:r>
            <a:endParaRPr lang="en-US" altLang="ja-JP" sz="1600" dirty="0"/>
          </a:p>
          <a:p>
            <a:endParaRPr lang="en-US" altLang="ja-JP" sz="1600" dirty="0"/>
          </a:p>
          <a:p>
            <a:r>
              <a:rPr lang="ja-JP" altLang="en-US" sz="1600" dirty="0"/>
              <a:t>３　企画書全体で</a:t>
            </a:r>
            <a:r>
              <a:rPr lang="en-US" altLang="ja-JP" sz="1600" dirty="0"/>
              <a:t>20</a:t>
            </a:r>
            <a:r>
              <a:rPr lang="ja-JP" altLang="en-US" sz="1600" dirty="0"/>
              <a:t>ページ以内としてください。</a:t>
            </a:r>
            <a:endParaRPr lang="en-US" altLang="ja-JP" sz="1600" dirty="0">
              <a:latin typeface="游ゴシック"/>
              <a:ea typeface="游ゴシック"/>
              <a:cs typeface="Arial"/>
            </a:endParaRPr>
          </a:p>
          <a:p>
            <a:pPr indent="-361950" algn="just" defTabSz="990570" fontAlgn="base"/>
            <a:endParaRPr lang="en-US" altLang="ja-JP" sz="1600" dirty="0">
              <a:latin typeface="游ゴシック"/>
              <a:ea typeface="游ゴシック"/>
              <a:cs typeface="Arial"/>
            </a:endParaRPr>
          </a:p>
          <a:p>
            <a:pPr indent="-361950" algn="just" defTabSz="990570" fontAlgn="base"/>
            <a:r>
              <a:rPr lang="ja-JP" altLang="en-US" sz="1600" dirty="0">
                <a:latin typeface="游ゴシック"/>
                <a:ea typeface="游ゴシック"/>
                <a:cs typeface="Arial"/>
              </a:rPr>
              <a:t>４　プレゼンテーション審査では、本企画書のみを使用していただきます。説明時間</a:t>
            </a:r>
            <a:r>
              <a:rPr lang="en-US" altLang="ja-JP" sz="1600" dirty="0">
                <a:latin typeface="游ゴシック"/>
                <a:ea typeface="游ゴシック"/>
                <a:cs typeface="Arial"/>
              </a:rPr>
              <a:t>10</a:t>
            </a:r>
            <a:r>
              <a:rPr lang="ja-JP" altLang="en-US" sz="1600" dirty="0">
                <a:latin typeface="游ゴシック"/>
                <a:ea typeface="游ゴシック"/>
                <a:cs typeface="Arial"/>
              </a:rPr>
              <a:t>分間（質疑応答　　</a:t>
            </a:r>
            <a:endParaRPr lang="en-US" altLang="ja-JP" sz="1600" dirty="0">
              <a:latin typeface="游ゴシック"/>
              <a:ea typeface="游ゴシック"/>
              <a:cs typeface="Arial"/>
            </a:endParaRPr>
          </a:p>
          <a:p>
            <a:pPr indent="-361950" algn="just" defTabSz="990570" fontAlgn="base"/>
            <a:r>
              <a:rPr lang="ja-JP" altLang="en-US" sz="1600" dirty="0">
                <a:latin typeface="游ゴシック"/>
                <a:ea typeface="游ゴシック"/>
                <a:cs typeface="Arial"/>
              </a:rPr>
              <a:t>　を除く。）を目安として、作成してください。</a:t>
            </a:r>
            <a:endParaRPr lang="en-US" altLang="ja-JP" sz="1600" dirty="0">
              <a:latin typeface="游ゴシック"/>
              <a:ea typeface="游ゴシック"/>
              <a:cs typeface="Arial"/>
            </a:endParaRPr>
          </a:p>
          <a:p>
            <a:pPr indent="-361950" algn="just" defTabSz="990570" fontAlgn="base"/>
            <a:r>
              <a:rPr lang="ja-JP" altLang="en-US" sz="1600" dirty="0">
                <a:latin typeface="游ゴシック"/>
                <a:ea typeface="游ゴシック"/>
                <a:cs typeface="Arial"/>
              </a:rPr>
              <a:t>　　なお、プレゼンテーション当日、追加で資料配付はできません。</a:t>
            </a:r>
            <a:endParaRPr lang="en-US" altLang="ja-JP" sz="1600" dirty="0">
              <a:latin typeface="游ゴシック"/>
              <a:ea typeface="游ゴシック"/>
              <a:cs typeface="Arial"/>
            </a:endParaRPr>
          </a:p>
        </p:txBody>
      </p:sp>
      <p:sp>
        <p:nvSpPr>
          <p:cNvPr id="2" name="スライド番号プレースホルダー 1">
            <a:extLst>
              <a:ext uri="{FF2B5EF4-FFF2-40B4-BE49-F238E27FC236}">
                <a16:creationId xmlns:a16="http://schemas.microsoft.com/office/drawing/2014/main" id="{3C7F461D-D0CE-CEE6-E561-5C1C8DB4BD3C}"/>
              </a:ext>
            </a:extLst>
          </p:cNvPr>
          <p:cNvSpPr>
            <a:spLocks noGrp="1"/>
          </p:cNvSpPr>
          <p:nvPr>
            <p:ph type="sldNum" sz="quarter" idx="12"/>
          </p:nvPr>
        </p:nvSpPr>
        <p:spPr/>
        <p:txBody>
          <a:bodyPr/>
          <a:lstStyle/>
          <a:p>
            <a:fld id="{086E3A1A-9A09-43B1-BA8C-30631DABF248}" type="slidenum">
              <a:rPr kumimoji="1" lang="ja-JP" altLang="en-US" smtClean="0"/>
              <a:pPr/>
              <a:t>1</a:t>
            </a:fld>
            <a:endParaRPr kumimoji="1" lang="ja-JP" altLang="en-US" dirty="0"/>
          </a:p>
        </p:txBody>
      </p:sp>
      <p:sp>
        <p:nvSpPr>
          <p:cNvPr id="6" name="テキスト ボックス 5">
            <a:extLst>
              <a:ext uri="{FF2B5EF4-FFF2-40B4-BE49-F238E27FC236}">
                <a16:creationId xmlns:a16="http://schemas.microsoft.com/office/drawing/2014/main" id="{75932289-2351-7A1C-719B-8E6E36FBE269}"/>
              </a:ext>
            </a:extLst>
          </p:cNvPr>
          <p:cNvSpPr txBox="1"/>
          <p:nvPr/>
        </p:nvSpPr>
        <p:spPr>
          <a:xfrm>
            <a:off x="7492182" y="159978"/>
            <a:ext cx="2230127" cy="369332"/>
          </a:xfrm>
          <a:prstGeom prst="rect">
            <a:avLst/>
          </a:prstGeom>
          <a:noFill/>
          <a:ln>
            <a:solidFill>
              <a:schemeClr val="tx1"/>
            </a:solidFill>
          </a:ln>
        </p:spPr>
        <p:txBody>
          <a:bodyPr wrap="square" rtlCol="0">
            <a:spAutoFit/>
          </a:bodyPr>
          <a:lstStyle/>
          <a:p>
            <a:pPr algn="ctr"/>
            <a:r>
              <a:rPr kumimoji="1" lang="ja-JP" altLang="en-US" dirty="0"/>
              <a:t>学内体制構築支援</a:t>
            </a:r>
          </a:p>
        </p:txBody>
      </p:sp>
    </p:spTree>
    <p:extLst>
      <p:ext uri="{BB962C8B-B14F-4D97-AF65-F5344CB8AC3E}">
        <p14:creationId xmlns:p14="http://schemas.microsoft.com/office/powerpoint/2010/main" val="1309461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155">
            <a:extLst>
              <a:ext uri="{FF2B5EF4-FFF2-40B4-BE49-F238E27FC236}">
                <a16:creationId xmlns:a16="http://schemas.microsoft.com/office/drawing/2014/main" id="{94667FEA-7EA5-E9B1-5C9C-07760DCF6678}"/>
              </a:ext>
            </a:extLst>
          </p:cNvPr>
          <p:cNvGraphicFramePr>
            <a:graphicFrameLocks/>
          </p:cNvGraphicFramePr>
          <p:nvPr>
            <p:extLst>
              <p:ext uri="{D42A27DB-BD31-4B8C-83A1-F6EECF244321}">
                <p14:modId xmlns:p14="http://schemas.microsoft.com/office/powerpoint/2010/main" val="1386271808"/>
              </p:ext>
            </p:extLst>
          </p:nvPr>
        </p:nvGraphicFramePr>
        <p:xfrm>
          <a:off x="815293" y="4247316"/>
          <a:ext cx="7967291" cy="1969887"/>
        </p:xfrm>
        <a:graphic>
          <a:graphicData uri="http://schemas.openxmlformats.org/drawingml/2006/table">
            <a:tbl>
              <a:tblPr/>
              <a:tblGrid>
                <a:gridCol w="468000">
                  <a:extLst>
                    <a:ext uri="{9D8B030D-6E8A-4147-A177-3AD203B41FA5}">
                      <a16:colId xmlns:a16="http://schemas.microsoft.com/office/drawing/2014/main" val="3991314331"/>
                    </a:ext>
                  </a:extLst>
                </a:gridCol>
                <a:gridCol w="6732000">
                  <a:extLst>
                    <a:ext uri="{9D8B030D-6E8A-4147-A177-3AD203B41FA5}">
                      <a16:colId xmlns:a16="http://schemas.microsoft.com/office/drawing/2014/main" val="20000"/>
                    </a:ext>
                  </a:extLst>
                </a:gridCol>
                <a:gridCol w="767291">
                  <a:extLst>
                    <a:ext uri="{9D8B030D-6E8A-4147-A177-3AD203B41FA5}">
                      <a16:colId xmlns:a16="http://schemas.microsoft.com/office/drawing/2014/main" val="2774246504"/>
                    </a:ext>
                  </a:extLst>
                </a:gridCol>
              </a:tblGrid>
              <a:tr h="65662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１</a:t>
                      </a: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ビジョン・目標</a:t>
                      </a: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〇</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5662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２</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kern="1200" cap="none" normalizeH="0" baseline="0" dirty="0">
                          <a:ln>
                            <a:noFill/>
                          </a:ln>
                          <a:solidFill>
                            <a:schemeClr val="tx1"/>
                          </a:solidFill>
                          <a:effectLst/>
                          <a:latin typeface="+mn-ea"/>
                          <a:ea typeface="ＭＳ Ｐゴシック"/>
                          <a:cs typeface="+mn-cs"/>
                          <a:sym typeface="+mn-lt"/>
                        </a:rPr>
                        <a:t>実施に向けた取組</a:t>
                      </a:r>
                      <a:endParaRPr kumimoji="0" lang="ja-JP" altLang="en-US"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〇</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5662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３</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ja-JP" altLang="en-US" sz="1600" b="1" i="0" u="none" strike="noStrike" cap="none" normalizeH="0" baseline="0" dirty="0">
                          <a:ln>
                            <a:noFill/>
                          </a:ln>
                          <a:solidFill>
                            <a:schemeClr val="tx1"/>
                          </a:solidFill>
                          <a:effectLst/>
                          <a:latin typeface="+mn-ea"/>
                          <a:ea typeface="+mn-ea"/>
                          <a:cs typeface="+mn-cs"/>
                          <a:sym typeface="+mn-lt"/>
                        </a:rPr>
                        <a:t>大学の抱える支援体制の課題への認識</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〇</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04955903"/>
                  </a:ext>
                </a:extLst>
              </a:tr>
            </a:tbl>
          </a:graphicData>
        </a:graphic>
      </p:graphicFrame>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68826" y="1105427"/>
            <a:ext cx="9906000" cy="475674"/>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400" dirty="0">
                <a:latin typeface="+mn-ea"/>
              </a:rPr>
              <a:t>令和８年度  大学発スタートアップ創出支援事業 企画書</a:t>
            </a:r>
            <a:endParaRPr lang="en-US" altLang="ja-JP" sz="2400" dirty="0">
              <a:latin typeface="+mn-ea"/>
            </a:endParaRPr>
          </a:p>
          <a:p>
            <a:pPr algn="ctr"/>
            <a:r>
              <a:rPr lang="ja-JP" altLang="en-US" sz="2400" dirty="0">
                <a:latin typeface="+mn-ea"/>
              </a:rPr>
              <a:t>（学内体制構築支援）</a:t>
            </a:r>
            <a:endParaRPr lang="en-US" altLang="ja-JP" sz="2400" dirty="0">
              <a:latin typeface="+mn-ea"/>
              <a:ea typeface="+mn-ea"/>
            </a:endParaRPr>
          </a:p>
        </p:txBody>
      </p:sp>
      <p:sp>
        <p:nvSpPr>
          <p:cNvPr id="2" name="テキスト ボックス 1"/>
          <p:cNvSpPr txBox="1"/>
          <p:nvPr/>
        </p:nvSpPr>
        <p:spPr>
          <a:xfrm>
            <a:off x="681037" y="3877984"/>
            <a:ext cx="1597794" cy="369332"/>
          </a:xfrm>
          <a:prstGeom prst="rect">
            <a:avLst/>
          </a:prstGeom>
          <a:noFill/>
        </p:spPr>
        <p:txBody>
          <a:bodyPr wrap="square" rtlCol="0">
            <a:spAutoFit/>
          </a:bodyPr>
          <a:lstStyle/>
          <a:p>
            <a:r>
              <a:rPr kumimoji="1" lang="en-US" altLang="ja-JP" b="1" dirty="0"/>
              <a:t>【</a:t>
            </a:r>
            <a:r>
              <a:rPr kumimoji="1" lang="ja-JP" altLang="en-US" b="1" dirty="0"/>
              <a:t>目次</a:t>
            </a:r>
            <a:r>
              <a:rPr kumimoji="1" lang="en-US" altLang="ja-JP" b="1" dirty="0"/>
              <a:t>】</a:t>
            </a:r>
            <a:endParaRPr kumimoji="1" lang="ja-JP" altLang="en-US" b="1" dirty="0"/>
          </a:p>
        </p:txBody>
      </p:sp>
      <p:sp>
        <p:nvSpPr>
          <p:cNvPr id="3" name="スライド番号プレースホルダー 2">
            <a:extLst>
              <a:ext uri="{FF2B5EF4-FFF2-40B4-BE49-F238E27FC236}">
                <a16:creationId xmlns:a16="http://schemas.microsoft.com/office/drawing/2014/main" id="{8306B897-EF56-9A30-FF01-0B51F8BE2900}"/>
              </a:ext>
            </a:extLst>
          </p:cNvPr>
          <p:cNvSpPr>
            <a:spLocks noGrp="1"/>
          </p:cNvSpPr>
          <p:nvPr>
            <p:ph type="sldNum" sz="quarter" idx="12"/>
          </p:nvPr>
        </p:nvSpPr>
        <p:spPr/>
        <p:txBody>
          <a:bodyPr/>
          <a:lstStyle/>
          <a:p>
            <a:fld id="{086E3A1A-9A09-43B1-BA8C-30631DABF248}" type="slidenum">
              <a:rPr kumimoji="1" lang="ja-JP" altLang="en-US" smtClean="0"/>
              <a:pPr/>
              <a:t>2</a:t>
            </a:fld>
            <a:endParaRPr kumimoji="1" lang="ja-JP" altLang="en-US" dirty="0"/>
          </a:p>
        </p:txBody>
      </p:sp>
      <p:sp>
        <p:nvSpPr>
          <p:cNvPr id="5" name="タイトル 8">
            <a:extLst>
              <a:ext uri="{FF2B5EF4-FFF2-40B4-BE49-F238E27FC236}">
                <a16:creationId xmlns:a16="http://schemas.microsoft.com/office/drawing/2014/main" id="{15CAEE43-5A6A-7DD8-75B6-601EFAF14C25}"/>
              </a:ext>
            </a:extLst>
          </p:cNvPr>
          <p:cNvSpPr txBox="1">
            <a:spLocks/>
          </p:cNvSpPr>
          <p:nvPr/>
        </p:nvSpPr>
        <p:spPr bwMode="gray">
          <a:xfrm>
            <a:off x="-154062" y="2624195"/>
            <a:ext cx="9905999" cy="475674"/>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800" dirty="0">
                <a:latin typeface="+mn-ea"/>
              </a:rPr>
              <a:t>〇〇大学</a:t>
            </a:r>
            <a:endParaRPr lang="en-US" altLang="ja-JP" sz="2800" dirty="0">
              <a:latin typeface="+mn-ea"/>
              <a:ea typeface="+mn-ea"/>
            </a:endParaRPr>
          </a:p>
        </p:txBody>
      </p:sp>
      <p:sp>
        <p:nvSpPr>
          <p:cNvPr id="6" name="テキスト ボックス 5">
            <a:extLst>
              <a:ext uri="{FF2B5EF4-FFF2-40B4-BE49-F238E27FC236}">
                <a16:creationId xmlns:a16="http://schemas.microsoft.com/office/drawing/2014/main" id="{93A921B3-29BB-6F91-CBF5-9358535586C5}"/>
              </a:ext>
            </a:extLst>
          </p:cNvPr>
          <p:cNvSpPr txBox="1"/>
          <p:nvPr/>
        </p:nvSpPr>
        <p:spPr>
          <a:xfrm>
            <a:off x="8054923" y="18259"/>
            <a:ext cx="2340077" cy="369332"/>
          </a:xfrm>
          <a:prstGeom prst="rect">
            <a:avLst/>
          </a:prstGeom>
          <a:noFill/>
        </p:spPr>
        <p:txBody>
          <a:bodyPr wrap="square" rtlCol="0">
            <a:spAutoFit/>
          </a:bodyPr>
          <a:lstStyle/>
          <a:p>
            <a:r>
              <a:rPr kumimoji="1" lang="ja-JP" altLang="en-US" dirty="0"/>
              <a:t>表紙・目次（例）</a:t>
            </a:r>
          </a:p>
        </p:txBody>
      </p:sp>
    </p:spTree>
    <p:extLst>
      <p:ext uri="{BB962C8B-B14F-4D97-AF65-F5344CB8AC3E}">
        <p14:creationId xmlns:p14="http://schemas.microsoft.com/office/powerpoint/2010/main" val="3762989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306838"/>
            <a:ext cx="3479184" cy="380480"/>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sz="2000" b="1" dirty="0"/>
              <a:t>１　ビジョン・目標</a:t>
            </a:r>
            <a:endParaRPr kumimoji="1" lang="en-US" altLang="ja-JP" sz="20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92710" y="876412"/>
            <a:ext cx="8920581" cy="5105177"/>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696083" y="2406810"/>
            <a:ext cx="8460000" cy="396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提案全体を通じてロジックの通った内容になっているか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696083" y="1775337"/>
            <a:ext cx="8460000" cy="396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本事業に取り組む長期的なビジョン・目標が明確であるか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696083" y="3109285"/>
            <a:ext cx="8460000" cy="396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公的支援を受けるにふさわしい内容であるか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696083" y="1151064"/>
            <a:ext cx="1295059" cy="388800"/>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0E985C9C-8221-FE80-3D60-4C7630795D29}"/>
              </a:ext>
            </a:extLst>
          </p:cNvPr>
          <p:cNvSpPr>
            <a:spLocks noGrp="1"/>
          </p:cNvSpPr>
          <p:nvPr>
            <p:ph type="sldNum" sz="quarter" idx="12"/>
          </p:nvPr>
        </p:nvSpPr>
        <p:spPr/>
        <p:txBody>
          <a:bodyPr/>
          <a:lstStyle/>
          <a:p>
            <a:fld id="{086E3A1A-9A09-43B1-BA8C-30631DABF248}" type="slidenum">
              <a:rPr kumimoji="1" lang="ja-JP" altLang="en-US" smtClean="0"/>
              <a:pPr/>
              <a:t>3</a:t>
            </a:fld>
            <a:endParaRPr kumimoji="1" lang="ja-JP" altLang="en-US" dirty="0"/>
          </a:p>
        </p:txBody>
      </p:sp>
      <p:sp>
        <p:nvSpPr>
          <p:cNvPr id="3" name="正方形/長方形 2">
            <a:extLst>
              <a:ext uri="{FF2B5EF4-FFF2-40B4-BE49-F238E27FC236}">
                <a16:creationId xmlns:a16="http://schemas.microsoft.com/office/drawing/2014/main" id="{863BB7C6-6C81-342A-96FC-E77A8F0F9EC1}"/>
              </a:ext>
            </a:extLst>
          </p:cNvPr>
          <p:cNvSpPr/>
          <p:nvPr/>
        </p:nvSpPr>
        <p:spPr>
          <a:xfrm>
            <a:off x="696083" y="3884928"/>
            <a:ext cx="8460000" cy="18000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大学として描くスタートアップ創出に関する将来像</a:t>
            </a:r>
            <a:endParaRPr kumimoji="1" lang="en-US" altLang="ja-JP" sz="1600" dirty="0">
              <a:solidFill>
                <a:schemeClr val="tx1"/>
              </a:solidFill>
              <a:latin typeface="+mn-ea"/>
            </a:endParaRP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本支援を通じて実現したい学内体制の姿</a:t>
            </a:r>
            <a:endParaRPr kumimoji="1" lang="en-US" altLang="ja-JP" sz="1600" dirty="0">
              <a:solidFill>
                <a:schemeClr val="tx1"/>
              </a:solidFill>
              <a:latin typeface="+mn-ea"/>
            </a:endParaRP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中長期的な目標、支援終了後の取組イメージ</a:t>
            </a:r>
            <a:endParaRPr kumimoji="1" lang="en-US" altLang="ja-JP" sz="1600" dirty="0">
              <a:solidFill>
                <a:srgbClr val="FF0000"/>
              </a:solidFill>
              <a:latin typeface="+mn-ea"/>
            </a:endParaRPr>
          </a:p>
        </p:txBody>
      </p:sp>
    </p:spTree>
    <p:extLst>
      <p:ext uri="{BB962C8B-B14F-4D97-AF65-F5344CB8AC3E}">
        <p14:creationId xmlns:p14="http://schemas.microsoft.com/office/powerpoint/2010/main" val="425257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321352"/>
            <a:ext cx="3706719" cy="380480"/>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sz="2000" b="1" dirty="0"/>
              <a:t>２　実施に向けた取組</a:t>
            </a:r>
            <a:endParaRPr kumimoji="1" lang="en-US" altLang="ja-JP" sz="20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92710" y="946335"/>
            <a:ext cx="8920581" cy="4965331"/>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72000" tIns="72000" rIns="72000" bIns="72000" numCol="1" spcCol="0" rtlCol="0" fromWordArt="0" anchor="t" anchorCtr="0" forceAA="0" compatLnSpc="1">
            <a:prstTxWarp prst="textNoShape">
              <a:avLst/>
            </a:prstTxWarp>
            <a:noAutofit/>
          </a:bodyPr>
          <a:lstStyle/>
          <a:p>
            <a:pPr marL="429768" lvl="1"/>
            <a:endParaRPr kumimoji="1" lang="en-US" altLang="ja-JP" sz="120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200">
              <a:latin typeface="Yu Gothic UI" panose="020B0500000000000000" pitchFamily="50" charset="-128"/>
              <a:ea typeface="Yu Gothic UI" panose="020B0500000000000000" pitchFamily="50" charset="-128"/>
            </a:endParaRPr>
          </a:p>
          <a:p>
            <a:pPr lvl="1"/>
            <a:endParaRPr kumimoji="1" lang="en-US" altLang="ja-JP" sz="1600">
              <a:latin typeface="+mn-ea"/>
            </a:endParaRPr>
          </a:p>
          <a:p>
            <a:pPr lvl="1"/>
            <a:endParaRPr kumimoji="1" lang="en-US" altLang="ja-JP" sz="1600">
              <a:latin typeface="+mn-ea"/>
            </a:endParaRPr>
          </a:p>
          <a:p>
            <a:pPr lvl="1"/>
            <a:endParaRPr kumimoji="1" lang="en-US" altLang="ja-JP" sz="1600">
              <a:latin typeface="+mn-ea"/>
            </a:endParaRPr>
          </a:p>
          <a:p>
            <a:pPr lvl="1"/>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723000" y="1765435"/>
            <a:ext cx="8460000" cy="396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lang="ja-JP" altLang="en-US" sz="1600" dirty="0"/>
              <a:t>長期的なビジョン・目標達成に向けた取組内容が明確か</a:t>
            </a:r>
            <a:endParaRPr kumimoji="1" lang="en-US" altLang="ja-JP" sz="12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716564" y="1128562"/>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723000" y="2408070"/>
            <a:ext cx="8460000" cy="396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ja-JP" altLang="en-US" sz="1600" dirty="0"/>
              <a:t>本事業終了後も継続して取り組める内容となっているか</a:t>
            </a:r>
            <a:endParaRPr lang="ja-JP" altLang="ja-JP" sz="1600" dirty="0"/>
          </a:p>
        </p:txBody>
      </p:sp>
      <p:sp>
        <p:nvSpPr>
          <p:cNvPr id="3" name="スライド番号プレースホルダー 2">
            <a:extLst>
              <a:ext uri="{FF2B5EF4-FFF2-40B4-BE49-F238E27FC236}">
                <a16:creationId xmlns:a16="http://schemas.microsoft.com/office/drawing/2014/main" id="{F6B9667F-86B2-4554-B78C-8BCEA3CBCC2E}"/>
              </a:ext>
            </a:extLst>
          </p:cNvPr>
          <p:cNvSpPr>
            <a:spLocks noGrp="1"/>
          </p:cNvSpPr>
          <p:nvPr>
            <p:ph type="sldNum" sz="quarter" idx="12"/>
          </p:nvPr>
        </p:nvSpPr>
        <p:spPr/>
        <p:txBody>
          <a:bodyPr/>
          <a:lstStyle/>
          <a:p>
            <a:fld id="{086E3A1A-9A09-43B1-BA8C-30631DABF248}" type="slidenum">
              <a:rPr kumimoji="1" lang="ja-JP" altLang="en-US" smtClean="0"/>
              <a:pPr/>
              <a:t>4</a:t>
            </a:fld>
            <a:endParaRPr kumimoji="1" lang="ja-JP" altLang="en-US" dirty="0"/>
          </a:p>
        </p:txBody>
      </p:sp>
      <p:sp>
        <p:nvSpPr>
          <p:cNvPr id="5" name="正方形/長方形 4">
            <a:extLst>
              <a:ext uri="{FF2B5EF4-FFF2-40B4-BE49-F238E27FC236}">
                <a16:creationId xmlns:a16="http://schemas.microsoft.com/office/drawing/2014/main" id="{AA4437F3-588E-32F9-9855-85464BE1E45F}"/>
              </a:ext>
            </a:extLst>
          </p:cNvPr>
          <p:cNvSpPr/>
          <p:nvPr/>
        </p:nvSpPr>
        <p:spPr>
          <a:xfrm>
            <a:off x="723000" y="4053930"/>
            <a:ext cx="8460000" cy="1532907"/>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ビジョン・目標達成に向けてどのような取組が必要で、協定期間内にはどのような取組を行っていくか</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コーディネーターからの支援をどのように活用するか</a:t>
            </a:r>
          </a:p>
        </p:txBody>
      </p:sp>
    </p:spTree>
    <p:extLst>
      <p:ext uri="{BB962C8B-B14F-4D97-AF65-F5344CB8AC3E}">
        <p14:creationId xmlns:p14="http://schemas.microsoft.com/office/powerpoint/2010/main" val="217499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78882"/>
            <a:ext cx="8690290" cy="380480"/>
          </a:xfrm>
          <a:prstGeom prst="rect">
            <a:avLst/>
          </a:prstGeom>
          <a:noFill/>
        </p:spPr>
        <p:txBody>
          <a:bodyPr wrap="square" lIns="36000" tIns="36000" rIns="36000" bIns="36000" rtlCol="0" anchor="ctr" anchorCtr="0">
            <a:spAutoFit/>
          </a:bodyPr>
          <a:lstStyle/>
          <a:p>
            <a:pPr>
              <a:buSzPct val="100000"/>
            </a:pPr>
            <a:r>
              <a:rPr kumimoji="1" lang="ja-JP" altLang="en-US" sz="2000" b="1" dirty="0"/>
              <a:t>３　</a:t>
            </a:r>
            <a:r>
              <a:rPr lang="ja-JP" altLang="en-US" sz="2000" b="1" dirty="0">
                <a:latin typeface="+mn-ea"/>
                <a:sym typeface="+mn-lt"/>
              </a:rPr>
              <a:t>大学の抱える支援体制の課題への認識</a:t>
            </a:r>
            <a:endParaRPr kumimoji="1" lang="en-US" altLang="ja-JP" sz="20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92710" y="927397"/>
            <a:ext cx="8920581" cy="5003206"/>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723000" y="2672641"/>
            <a:ext cx="8460000" cy="6267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en-US" sz="1600" kern="100" dirty="0">
                <a:solidFill>
                  <a:srgbClr val="000000"/>
                </a:solidFill>
                <a:latin typeface="游ゴシック"/>
                <a:ea typeface="游ゴシック"/>
                <a:cs typeface="Times New Roman"/>
              </a:rPr>
              <a:t>意思決定権限を持つ責任者も含むトップマネジメント層が大学等のスタートアップ創出支援体制に対して適切な課題意識を持ち、本事業へのコミットメントを示しているか</a:t>
            </a:r>
            <a:endParaRPr lang="ja-JP" altLang="ja-JP" sz="1600" kern="100" dirty="0">
              <a:latin typeface="游ゴシック"/>
              <a:ea typeface="游ゴシック"/>
              <a:cs typeface="Times New Roman"/>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723000" y="1256911"/>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B62EDC7C-0799-8404-C54E-AA24F271E801}"/>
              </a:ext>
            </a:extLst>
          </p:cNvPr>
          <p:cNvSpPr>
            <a:spLocks noGrp="1"/>
          </p:cNvSpPr>
          <p:nvPr>
            <p:ph type="sldNum" sz="quarter" idx="12"/>
          </p:nvPr>
        </p:nvSpPr>
        <p:spPr/>
        <p:txBody>
          <a:bodyPr/>
          <a:lstStyle/>
          <a:p>
            <a:fld id="{086E3A1A-9A09-43B1-BA8C-30631DABF248}" type="slidenum">
              <a:rPr kumimoji="1" lang="ja-JP" altLang="en-US" smtClean="0"/>
              <a:pPr/>
              <a:t>5</a:t>
            </a:fld>
            <a:endParaRPr kumimoji="1" lang="ja-JP" altLang="en-US" dirty="0"/>
          </a:p>
        </p:txBody>
      </p:sp>
      <p:sp>
        <p:nvSpPr>
          <p:cNvPr id="10" name="正方形/長方形 9">
            <a:extLst>
              <a:ext uri="{FF2B5EF4-FFF2-40B4-BE49-F238E27FC236}">
                <a16:creationId xmlns:a16="http://schemas.microsoft.com/office/drawing/2014/main" id="{F4DBA787-DEAE-8660-EDAB-7CA30F2B497B}"/>
              </a:ext>
            </a:extLst>
          </p:cNvPr>
          <p:cNvSpPr/>
          <p:nvPr/>
        </p:nvSpPr>
        <p:spPr>
          <a:xfrm>
            <a:off x="723000" y="4422098"/>
            <a:ext cx="8460000" cy="131011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スタートアップ支援体制整備に向けた検討状況</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大学代表者等／研究者等の学内意見、方針等</a:t>
            </a:r>
          </a:p>
        </p:txBody>
      </p:sp>
      <p:sp>
        <p:nvSpPr>
          <p:cNvPr id="3" name="正方形/長方形 2">
            <a:extLst>
              <a:ext uri="{FF2B5EF4-FFF2-40B4-BE49-F238E27FC236}">
                <a16:creationId xmlns:a16="http://schemas.microsoft.com/office/drawing/2014/main" id="{2F494EB4-6C9F-BBA8-8FB1-627285C6CD0C}"/>
              </a:ext>
            </a:extLst>
          </p:cNvPr>
          <p:cNvSpPr/>
          <p:nvPr/>
        </p:nvSpPr>
        <p:spPr bwMode="gray">
          <a:xfrm>
            <a:off x="723000" y="1962231"/>
            <a:ext cx="8460000" cy="396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本事業を利用する動機や課題認識が明確であるか</a:t>
            </a:r>
          </a:p>
        </p:txBody>
      </p:sp>
    </p:spTree>
    <p:extLst>
      <p:ext uri="{BB962C8B-B14F-4D97-AF65-F5344CB8AC3E}">
        <p14:creationId xmlns:p14="http://schemas.microsoft.com/office/powerpoint/2010/main" val="15205521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3A142C86BB20B41B04F903AB7C9E628" ma:contentTypeVersion="11" ma:contentTypeDescription="Create a new document." ma:contentTypeScope="" ma:versionID="0447e7d47d138ab172fb977c64094019">
  <xsd:schema xmlns:xsd="http://www.w3.org/2001/XMLSchema" xmlns:xs="http://www.w3.org/2001/XMLSchema" xmlns:p="http://schemas.microsoft.com/office/2006/metadata/properties" xmlns:ns2="c4306fe9-86fb-48c6-a9d0-3891c29236ac" xmlns:ns3="e8604904-1a48-4646-b67c-dd5304630f32" targetNamespace="http://schemas.microsoft.com/office/2006/metadata/properties" ma:root="true" ma:fieldsID="65af868f14cc5890fd44dc29a76008fa" ns2:_="" ns3:_="">
    <xsd:import namespace="c4306fe9-86fb-48c6-a9d0-3891c29236ac"/>
    <xsd:import namespace="e8604904-1a48-4646-b67c-dd5304630f3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306fe9-86fb-48c6-a9d0-3891c29236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e887751-6760-42ee-8103-2ba6b2d93047"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8604904-1a48-4646-b67c-dd5304630f3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9c5b21c-1b66-4b11-98b4-ebd1d27657aa}" ma:internalName="TaxCatchAll" ma:showField="CatchAllData" ma:web="e8604904-1a48-4646-b67c-dd5304630f3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4306fe9-86fb-48c6-a9d0-3891c29236ac">
      <Terms xmlns="http://schemas.microsoft.com/office/infopath/2007/PartnerControls"/>
    </lcf76f155ced4ddcb4097134ff3c332f>
    <TaxCatchAll xmlns="e8604904-1a48-4646-b67c-dd5304630f32" xsi:nil="true"/>
  </documentManagement>
</p:properties>
</file>

<file path=customXml/itemProps1.xml><?xml version="1.0" encoding="utf-8"?>
<ds:datastoreItem xmlns:ds="http://schemas.openxmlformats.org/officeDocument/2006/customXml" ds:itemID="{D59961DA-2ADE-4C33-8695-4E67C61C2D41}">
  <ds:schemaRefs>
    <ds:schemaRef ds:uri="http://schemas.microsoft.com/sharepoint/v3/contenttype/forms"/>
  </ds:schemaRefs>
</ds:datastoreItem>
</file>

<file path=customXml/itemProps2.xml><?xml version="1.0" encoding="utf-8"?>
<ds:datastoreItem xmlns:ds="http://schemas.openxmlformats.org/officeDocument/2006/customXml" ds:itemID="{797FAA52-CF97-4D86-9C67-A4C0218804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306fe9-86fb-48c6-a9d0-3891c29236ac"/>
    <ds:schemaRef ds:uri="e8604904-1a48-4646-b67c-dd5304630f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6F94E4-CFDB-4465-920F-18937ED8DC4B}">
  <ds:schemaRefs>
    <ds:schemaRef ds:uri="http://schemas.microsoft.com/office/2006/metadata/properties"/>
    <ds:schemaRef ds:uri="http://schemas.microsoft.com/office/infopath/2007/PartnerControls"/>
    <ds:schemaRef ds:uri="dc185697-4015-46e9-be2e-d25aa422aaa0"/>
    <ds:schemaRef ds:uri="6f40e726-d4f1-4260-93dc-a814b045d180"/>
    <ds:schemaRef ds:uri="5df5b41b-3111-49ff-bda5-723140f97c57"/>
    <ds:schemaRef ds:uri="5349a56a-7aea-4672-839e-a6f0d3374da0"/>
    <ds:schemaRef ds:uri="c4306fe9-86fb-48c6-a9d0-3891c29236ac"/>
    <ds:schemaRef ds:uri="e8604904-1a48-4646-b67c-dd5304630f32"/>
  </ds:schemaRefs>
</ds:datastoreItem>
</file>

<file path=docProps/app.xml><?xml version="1.0" encoding="utf-8"?>
<Properties xmlns="http://schemas.openxmlformats.org/officeDocument/2006/extended-properties" xmlns:vt="http://schemas.openxmlformats.org/officeDocument/2006/docPropsVTypes">
  <Template>Office Theme</Template>
  <TotalTime>1709</TotalTime>
  <Words>561</Words>
  <PresentationFormat>A4 210 x 297 mm</PresentationFormat>
  <Paragraphs>79</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Yu Gothic UI</vt:lpstr>
      <vt:lpstr>游ゴシック</vt:lpstr>
      <vt:lpstr>Arial</vt:lpstr>
      <vt:lpstr>Calibri</vt:lpstr>
      <vt:lpstr>Calibri Light</vt:lpstr>
      <vt:lpstr>Wingdings</vt:lpstr>
      <vt:lpstr>Wingdings 2</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2023-06-19T09:41:17Z</dcterms:created>
  <dcterms:modified xsi:type="dcterms:W3CDTF">2026-04-01T01:26:08Z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2023-06-19T09:41:22Z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3310bbe3-8874-46d1-9186-016ca6b70d9a</vt:lpwstr>
  </property>
  <property fmtid="{D5CDD505-2E9C-101B-9397-08002B2CF9AE}" pid="8" name="MSIP_Label_ea60d57e-af5b-4752-ac57-3e4f28ca11dc_ContentBits">
    <vt:lpwstr>0</vt:lpwstr>
  </property>
  <property fmtid="{D5CDD505-2E9C-101B-9397-08002B2CF9AE}" pid="9" name="ContentTypeId">
    <vt:lpwstr>0x01010093A142C86BB20B41B04F903AB7C9E628</vt:lpwstr>
  </property>
  <property fmtid="{D5CDD505-2E9C-101B-9397-08002B2CF9AE}" pid="10" name="MediaServiceImageTags">
    <vt:lpwstr/>
  </property>
</Properties>
</file>