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4"/>
  </p:sldMasterIdLst>
  <p:notesMasterIdLst>
    <p:notesMasterId r:id="rId15"/>
  </p:notesMasterIdLst>
  <p:sldIdLst>
    <p:sldId id="256" r:id="rId5"/>
    <p:sldId id="282" r:id="rId6"/>
    <p:sldId id="257" r:id="rId7"/>
    <p:sldId id="267" r:id="rId8"/>
    <p:sldId id="271" r:id="rId9"/>
    <p:sldId id="283" r:id="rId10"/>
    <p:sldId id="268" r:id="rId11"/>
    <p:sldId id="262" r:id="rId12"/>
    <p:sldId id="281" r:id="rId13"/>
    <p:sldId id="263" r:id="rId14"/>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318CA1-4137-00D6-D302-0D6001DA47C3}" v="48" dt="2024-08-14T00:25:06.66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94660"/>
  </p:normalViewPr>
  <p:slideViewPr>
    <p:cSldViewPr snapToGrid="0" showGuides="1">
      <p:cViewPr varScale="1">
        <p:scale>
          <a:sx n="81" d="100"/>
          <a:sy n="81" d="100"/>
        </p:scale>
        <p:origin x="1373" y="5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B5C8E8-91E6-4451-BE2E-B0BEF4F3404E}" type="datetimeFigureOut">
              <a:rPr kumimoji="1" lang="ja-JP" altLang="en-US" smtClean="0"/>
              <a:t>2024/8/26</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D2A00-3DF4-46C0-B117-C5709E13C1F1}" type="slidenum">
              <a:rPr kumimoji="1" lang="ja-JP" altLang="en-US" smtClean="0"/>
              <a:t>‹#›</a:t>
            </a:fld>
            <a:endParaRPr kumimoji="1" lang="ja-JP" altLang="en-US"/>
          </a:p>
        </p:txBody>
      </p:sp>
    </p:spTree>
    <p:extLst>
      <p:ext uri="{BB962C8B-B14F-4D97-AF65-F5344CB8AC3E}">
        <p14:creationId xmlns:p14="http://schemas.microsoft.com/office/powerpoint/2010/main" val="255638785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8B4F661-3E7B-4719-8030-EBAE1C69EA54}"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lvl1pPr>
              <a:defRPr/>
            </a:lvl1pPr>
          </a:lstStyle>
          <a:p>
            <a:fld id="{086E3A1A-9A09-43B1-BA8C-30631DABF248}" type="slidenum">
              <a:rPr kumimoji="1" lang="ja-JP" altLang="en-US" smtClean="0"/>
              <a:pPr/>
              <a:t>‹#›</a:t>
            </a:fld>
            <a:endParaRPr kumimoji="1" lang="ja-JP" altLang="en-US" dirty="0"/>
          </a:p>
        </p:txBody>
      </p:sp>
    </p:spTree>
    <p:extLst>
      <p:ext uri="{BB962C8B-B14F-4D97-AF65-F5344CB8AC3E}">
        <p14:creationId xmlns:p14="http://schemas.microsoft.com/office/powerpoint/2010/main" val="851171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491399-2920-4BBD-BE87-32084C6D23CD}"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8451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2F8D50-5941-470F-86C0-6479CED78F0C}"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252818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fld id="{94DF676C-A717-4424-87A8-ED2520E1202E}"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94591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9B998D-62A9-4639-A21B-5BDB0D9BB164}"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85156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18EA4C7-A96F-4011-990B-513C2EE5912C}" type="datetime1">
              <a:rPr kumimoji="1" lang="ja-JP" altLang="en-US" smtClean="0"/>
              <a:t>2024/8/26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0602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8462D7A-4176-41AA-BF32-63CCE01631B7}" type="datetime1">
              <a:rPr kumimoji="1" lang="ja-JP" altLang="en-US" smtClean="0"/>
              <a:t>2024/8/26</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781654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828F8F6-EB86-47DE-AF2E-1E524C2416ED}" type="datetime1">
              <a:rPr kumimoji="1" lang="ja-JP" altLang="en-US" smtClean="0"/>
              <a:t>2024/8/26</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091152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D0732F-7CD6-4618-9D49-74040AEE1952}" type="datetime1">
              <a:rPr kumimoji="1" lang="ja-JP" altLang="en-US" smtClean="0"/>
              <a:t>2024/8/26</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13708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711420-A051-4969-A538-2378D63EDE7D}" type="datetime1">
              <a:rPr kumimoji="1" lang="ja-JP" altLang="en-US" smtClean="0"/>
              <a:t>2024/8/26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54966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E0376-8579-4AFF-AA21-C67EE9B2CE78}" type="datetime1">
              <a:rPr kumimoji="1" lang="ja-JP" altLang="en-US" smtClean="0"/>
              <a:t>2024/8/26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5687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F6B17-B882-4289-8DF2-7B4DCBE75365}" type="datetime1">
              <a:rPr kumimoji="1" lang="ja-JP" altLang="en-US" smtClean="0"/>
              <a:t>2024/8/26</a:t>
            </a:fld>
            <a:endParaRPr kumimoji="1" lang="ja-JP" alt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4E0C7-917B-42E9-AD61-933A83BE3BFA}" type="slidenum">
              <a:rPr kumimoji="1" lang="ja-JP" altLang="en-US" smtClean="0"/>
              <a:t>‹#›</a:t>
            </a:fld>
            <a:endParaRPr kumimoji="1" lang="ja-JP" altLang="en-US" dirty="0"/>
          </a:p>
        </p:txBody>
      </p:sp>
      <p:sp>
        <p:nvSpPr>
          <p:cNvPr id="7" name="テキスト ボックス 6">
            <a:extLst>
              <a:ext uri="{FF2B5EF4-FFF2-40B4-BE49-F238E27FC236}">
                <a16:creationId xmlns:a16="http://schemas.microsoft.com/office/drawing/2014/main" id="{AFDA5638-F29C-75E0-FCD6-A212D43C543C}"/>
              </a:ext>
            </a:extLst>
          </p:cNvPr>
          <p:cNvSpPr txBox="1"/>
          <p:nvPr userDrawn="1"/>
        </p:nvSpPr>
        <p:spPr>
          <a:xfrm>
            <a:off x="8820000" y="180000"/>
            <a:ext cx="852487" cy="380480"/>
          </a:xfrm>
          <a:prstGeom prst="rect">
            <a:avLst/>
          </a:prstGeom>
          <a:noFill/>
          <a:ln w="28575">
            <a:solidFill>
              <a:schemeClr val="tx1"/>
            </a:solidFill>
          </a:ln>
        </p:spPr>
        <p:txBody>
          <a:bodyPr wrap="square" lIns="36000" tIns="36000" rIns="36000" bIns="36000" rtlCol="0" anchor="ctr" anchorCtr="0">
            <a:spAutoFit/>
          </a:bodyPr>
          <a:lstStyle/>
          <a:p>
            <a:pPr algn="ctr">
              <a:spcBef>
                <a:spcPts val="0"/>
              </a:spcBef>
              <a:buSzPct val="100000"/>
            </a:pPr>
            <a:r>
              <a:rPr kumimoji="1" lang="ja-JP" altLang="en-US" sz="1000" b="1" dirty="0">
                <a:solidFill>
                  <a:schemeClr val="tx1"/>
                </a:solidFill>
                <a:latin typeface="+mn-ea"/>
              </a:rPr>
              <a:t>タイプ</a:t>
            </a:r>
            <a:r>
              <a:rPr kumimoji="1" lang="en-US" altLang="ja-JP" sz="1000" b="1" dirty="0">
                <a:solidFill>
                  <a:schemeClr val="tx1"/>
                </a:solidFill>
                <a:latin typeface="+mn-ea"/>
              </a:rPr>
              <a:t>Ⅱ</a:t>
            </a:r>
          </a:p>
          <a:p>
            <a:pPr algn="ctr">
              <a:spcBef>
                <a:spcPts val="0"/>
              </a:spcBef>
              <a:buSzPct val="100000"/>
            </a:pPr>
            <a:r>
              <a:rPr kumimoji="1" lang="ja-JP" altLang="en-US" sz="1000" b="1" dirty="0">
                <a:solidFill>
                  <a:schemeClr val="tx1"/>
                </a:solidFill>
                <a:latin typeface="+mn-ea"/>
              </a:rPr>
              <a:t>環境構築型</a:t>
            </a:r>
            <a:endParaRPr kumimoji="1" lang="en-US" altLang="ja-JP" sz="1000" b="1" dirty="0">
              <a:solidFill>
                <a:schemeClr val="tx1"/>
              </a:solidFill>
              <a:latin typeface="+mn-ea"/>
            </a:endParaRPr>
          </a:p>
        </p:txBody>
      </p:sp>
    </p:spTree>
    <p:extLst>
      <p:ext uri="{BB962C8B-B14F-4D97-AF65-F5344CB8AC3E}">
        <p14:creationId xmlns:p14="http://schemas.microsoft.com/office/powerpoint/2010/main" val="1186619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359794" y="453555"/>
            <a:ext cx="9186412" cy="666900"/>
          </a:xfrm>
          <a:prstGeom prst="rect">
            <a:avLst/>
          </a:prstGeom>
        </p:spPr>
        <p:txBody>
          <a:bodyPr vert="horz" lIns="0" tIns="0" rIns="0" bIns="0" rtlCol="0" anchor="ctr"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pPr algn="ctr"/>
            <a:r>
              <a:rPr lang="ja-JP" altLang="en-US" sz="2167" dirty="0">
                <a:latin typeface="+mn-ea"/>
                <a:ea typeface="+mn-ea"/>
              </a:rPr>
              <a:t>大学発スタートアップ創出支援事業　企画書フォーマット</a:t>
            </a:r>
          </a:p>
        </p:txBody>
      </p:sp>
      <p:sp>
        <p:nvSpPr>
          <p:cNvPr id="11" name="正方形/長方形 10">
            <a:extLst>
              <a:ext uri="{FF2B5EF4-FFF2-40B4-BE49-F238E27FC236}">
                <a16:creationId xmlns:a16="http://schemas.microsoft.com/office/drawing/2014/main" id="{E1F689EA-61C5-44A2-8916-8D1E68F8B201}"/>
              </a:ext>
            </a:extLst>
          </p:cNvPr>
          <p:cNvSpPr/>
          <p:nvPr/>
        </p:nvSpPr>
        <p:spPr>
          <a:xfrm>
            <a:off x="547487" y="1726356"/>
            <a:ext cx="8811027" cy="2576841"/>
          </a:xfrm>
          <a:prstGeom prst="rect">
            <a:avLst/>
          </a:prstGeom>
        </p:spPr>
        <p:txBody>
          <a:bodyPr wrap="square" lIns="72000" tIns="72000" rIns="72000" bIns="72000" anchor="t">
            <a:spAutoFit/>
          </a:bodyPr>
          <a:lstStyle/>
          <a:p>
            <a:pPr algn="just" defTabSz="990570" fontAlgn="base">
              <a:spcBef>
                <a:spcPts val="1200"/>
              </a:spcBef>
              <a:spcAft>
                <a:spcPct val="0"/>
              </a:spcAft>
            </a:pPr>
            <a:r>
              <a:rPr lang="en-US" altLang="ja-JP" sz="1600" b="1" dirty="0">
                <a:solidFill>
                  <a:prstClr val="black"/>
                </a:solidFill>
                <a:latin typeface="+mn-ea"/>
                <a:cs typeface="Arial" charset="0"/>
              </a:rPr>
              <a:t>【</a:t>
            </a:r>
            <a:r>
              <a:rPr lang="ja-JP" altLang="en-US" sz="1600" b="1" dirty="0">
                <a:solidFill>
                  <a:prstClr val="black"/>
                </a:solidFill>
                <a:latin typeface="+mn-ea"/>
                <a:cs typeface="Arial" charset="0"/>
              </a:rPr>
              <a:t>注意事項</a:t>
            </a:r>
            <a:r>
              <a:rPr lang="en-US" altLang="ja-JP" sz="1600" b="1" dirty="0">
                <a:solidFill>
                  <a:prstClr val="black"/>
                </a:solidFill>
                <a:latin typeface="+mn-ea"/>
                <a:cs typeface="Arial" charset="0"/>
              </a:rPr>
              <a:t>】</a:t>
            </a:r>
          </a:p>
          <a:p>
            <a:pPr marL="361950" indent="-361950" algn="just" defTabSz="990570" fontAlgn="base">
              <a:spcBef>
                <a:spcPts val="1200"/>
              </a:spcBef>
              <a:spcAft>
                <a:spcPct val="0"/>
              </a:spcAft>
            </a:pPr>
            <a:r>
              <a:rPr lang="ja-JP" altLang="en-US" sz="1600" dirty="0">
                <a:solidFill>
                  <a:prstClr val="black"/>
                </a:solidFill>
                <a:latin typeface="+mn-ea"/>
                <a:cs typeface="Arial" charset="0"/>
              </a:rPr>
              <a:t>１　企画書は本フォーマットを基に作成してください。御提案内容等に応じて、適宜加筆・修正していただくことや、枚数を増やしていただくことができますが、企画書全体としては</a:t>
            </a:r>
            <a:r>
              <a:rPr lang="en-US" altLang="ja-JP" sz="1600" dirty="0">
                <a:solidFill>
                  <a:prstClr val="black"/>
                </a:solidFill>
                <a:latin typeface="+mn-ea"/>
                <a:cs typeface="Arial" charset="0"/>
              </a:rPr>
              <a:t>20</a:t>
            </a:r>
            <a:r>
              <a:rPr lang="ja-JP" altLang="en-US" sz="1600" dirty="0">
                <a:solidFill>
                  <a:prstClr val="black"/>
                </a:solidFill>
                <a:latin typeface="+mn-ea"/>
                <a:cs typeface="Arial" charset="0"/>
              </a:rPr>
              <a:t>ページ以内としてください。</a:t>
            </a:r>
            <a:endParaRPr lang="en-US" altLang="ja-JP" sz="1600" dirty="0">
              <a:solidFill>
                <a:prstClr val="black"/>
              </a:solidFill>
              <a:latin typeface="+mn-ea"/>
              <a:cs typeface="Arial" charset="0"/>
            </a:endParaRPr>
          </a:p>
          <a:p>
            <a:pPr marL="361950" indent="-361950" algn="just" defTabSz="990570" fontAlgn="base">
              <a:spcBef>
                <a:spcPts val="1200"/>
              </a:spcBef>
              <a:spcAft>
                <a:spcPct val="0"/>
              </a:spcAft>
            </a:pPr>
            <a:r>
              <a:rPr lang="ja-JP" altLang="en-US" sz="1600" dirty="0">
                <a:solidFill>
                  <a:prstClr val="black"/>
                </a:solidFill>
                <a:latin typeface="+mn-ea"/>
                <a:cs typeface="Arial" charset="0"/>
              </a:rPr>
              <a:t>２　企画書の本文の記載は</a:t>
            </a:r>
            <a:r>
              <a:rPr lang="en-US" altLang="ja-JP" sz="1600" dirty="0">
                <a:solidFill>
                  <a:prstClr val="black"/>
                </a:solidFill>
                <a:latin typeface="+mn-ea"/>
                <a:cs typeface="Arial" charset="0"/>
              </a:rPr>
              <a:t>10</a:t>
            </a:r>
            <a:r>
              <a:rPr lang="ja-JP" altLang="en-US" sz="1600" dirty="0">
                <a:solidFill>
                  <a:prstClr val="black"/>
                </a:solidFill>
                <a:latin typeface="+mn-ea"/>
                <a:cs typeface="Arial" charset="0"/>
              </a:rPr>
              <a:t>ポイント以上としてください（付属図表等に関する文字の大きさはこの限りではありません。）。</a:t>
            </a:r>
            <a:endParaRPr lang="en-US" altLang="ja-JP" sz="1600" dirty="0">
              <a:latin typeface="+mn-ea"/>
              <a:cs typeface="Arial" charset="0"/>
            </a:endParaRPr>
          </a:p>
          <a:p>
            <a:pPr marL="361950" indent="-361950" algn="just" defTabSz="990570" fontAlgn="base">
              <a:spcBef>
                <a:spcPts val="1200"/>
              </a:spcBef>
              <a:spcAft>
                <a:spcPct val="0"/>
              </a:spcAft>
            </a:pPr>
            <a:r>
              <a:rPr lang="ja-JP" altLang="en-US" sz="1600" dirty="0">
                <a:latin typeface="游ゴシック"/>
                <a:ea typeface="游ゴシック"/>
                <a:cs typeface="Arial"/>
              </a:rPr>
              <a:t>３　プレゼンテーション審査では本企画書を使用していただきます。説明時間</a:t>
            </a:r>
            <a:r>
              <a:rPr lang="en-US" altLang="ja-JP" sz="1600">
                <a:latin typeface="游ゴシック"/>
                <a:ea typeface="游ゴシック"/>
                <a:cs typeface="Arial"/>
              </a:rPr>
              <a:t>10</a:t>
            </a:r>
            <a:r>
              <a:rPr lang="ja-JP" altLang="en-US" sz="1600">
                <a:latin typeface="游ゴシック"/>
                <a:ea typeface="游ゴシック"/>
                <a:cs typeface="Arial"/>
              </a:rPr>
              <a:t>分間</a:t>
            </a:r>
            <a:r>
              <a:rPr lang="ja-JP" altLang="en-US" sz="1600" dirty="0">
                <a:latin typeface="游ゴシック"/>
                <a:ea typeface="游ゴシック"/>
                <a:cs typeface="Arial"/>
              </a:rPr>
              <a:t>を前提に作成してください。</a:t>
            </a:r>
            <a:endParaRPr lang="en-US" altLang="ja-JP" sz="1600" dirty="0">
              <a:latin typeface="游ゴシック"/>
              <a:ea typeface="游ゴシック"/>
              <a:cs typeface="Arial"/>
            </a:endParaRPr>
          </a:p>
        </p:txBody>
      </p:sp>
      <p:sp>
        <p:nvSpPr>
          <p:cNvPr id="2" name="スライド番号プレースホルダー 1">
            <a:extLst>
              <a:ext uri="{FF2B5EF4-FFF2-40B4-BE49-F238E27FC236}">
                <a16:creationId xmlns:a16="http://schemas.microsoft.com/office/drawing/2014/main" id="{3C7F461D-D0CE-CEE6-E561-5C1C8DB4BD3C}"/>
              </a:ext>
            </a:extLst>
          </p:cNvPr>
          <p:cNvSpPr>
            <a:spLocks noGrp="1"/>
          </p:cNvSpPr>
          <p:nvPr>
            <p:ph type="sldNum" sz="quarter" idx="12"/>
          </p:nvPr>
        </p:nvSpPr>
        <p:spPr/>
        <p:txBody>
          <a:bodyPr/>
          <a:lstStyle/>
          <a:p>
            <a:fld id="{086E3A1A-9A09-43B1-BA8C-30631DABF248}" type="slidenum">
              <a:rPr kumimoji="1" lang="ja-JP" altLang="en-US" smtClean="0"/>
              <a:pPr/>
              <a:t>1</a:t>
            </a:fld>
            <a:endParaRPr kumimoji="1" lang="ja-JP" altLang="en-US" dirty="0"/>
          </a:p>
        </p:txBody>
      </p:sp>
    </p:spTree>
    <p:extLst>
      <p:ext uri="{BB962C8B-B14F-4D97-AF65-F5344CB8AC3E}">
        <p14:creationId xmlns:p14="http://schemas.microsoft.com/office/powerpoint/2010/main" val="1309461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６　スケジュール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9689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游ゴシック"/>
                <a:ea typeface="游ゴシック"/>
              </a:rPr>
              <a:t>約</a:t>
            </a:r>
            <a:r>
              <a:rPr kumimoji="1" lang="en-US" altLang="ja-JP" sz="1600" dirty="0">
                <a:latin typeface="游ゴシック"/>
                <a:ea typeface="游ゴシック"/>
              </a:rPr>
              <a:t>1</a:t>
            </a:r>
            <a:r>
              <a:rPr kumimoji="1" lang="ja-JP" altLang="en-US" sz="1600" dirty="0">
                <a:latin typeface="游ゴシック"/>
                <a:ea typeface="游ゴシック"/>
              </a:rPr>
              <a:t>年6カ月という事業期間を踏まえた、実効性の高い計画となっているか</a:t>
            </a:r>
            <a:endParaRPr kumimoji="1" lang="en-US" altLang="ja-JP" sz="1600" dirty="0">
              <a:latin typeface="游ゴシック"/>
              <a:ea typeface="游ゴシック"/>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178123"/>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「２</a:t>
            </a:r>
            <a:r>
              <a:rPr kumimoji="1" lang="en-US" altLang="ja-JP" sz="1600" dirty="0">
                <a:latin typeface="+mn-ea"/>
              </a:rPr>
              <a:t>.</a:t>
            </a:r>
            <a:r>
              <a:rPr kumimoji="1" lang="ja-JP" altLang="en-US" sz="1600" dirty="0">
                <a:latin typeface="+mn-ea"/>
              </a:rPr>
              <a:t>実施計画・</a:t>
            </a:r>
            <a:r>
              <a:rPr kumimoji="1" lang="en-US" altLang="ja-JP" sz="1600" dirty="0">
                <a:latin typeface="+mn-ea"/>
              </a:rPr>
              <a:t>KPI</a:t>
            </a:r>
            <a:r>
              <a:rPr kumimoji="1" lang="ja-JP" altLang="en-US" sz="1600" dirty="0">
                <a:latin typeface="+mn-ea"/>
              </a:rPr>
              <a:t>の設定」で定めた</a:t>
            </a:r>
            <a:r>
              <a:rPr kumimoji="1" lang="en-US" altLang="ja-JP" sz="1600" dirty="0">
                <a:latin typeface="+mn-ea"/>
              </a:rPr>
              <a:t>KPI</a:t>
            </a:r>
            <a:r>
              <a:rPr kumimoji="1" lang="ja-JP" altLang="en-US" sz="1600" dirty="0">
                <a:latin typeface="+mn-ea"/>
              </a:rPr>
              <a:t>達成の可能性が高いか</a:t>
            </a:r>
          </a:p>
        </p:txBody>
      </p:sp>
      <p:sp>
        <p:nvSpPr>
          <p:cNvPr id="2" name="スライド番号プレースホルダー 1">
            <a:extLst>
              <a:ext uri="{FF2B5EF4-FFF2-40B4-BE49-F238E27FC236}">
                <a16:creationId xmlns:a16="http://schemas.microsoft.com/office/drawing/2014/main" id="{087EF07F-50A0-2BCC-1725-6669A7DBACDF}"/>
              </a:ext>
            </a:extLst>
          </p:cNvPr>
          <p:cNvSpPr>
            <a:spLocks noGrp="1"/>
          </p:cNvSpPr>
          <p:nvPr>
            <p:ph type="sldNum" sz="quarter" idx="12"/>
          </p:nvPr>
        </p:nvSpPr>
        <p:spPr/>
        <p:txBody>
          <a:bodyPr/>
          <a:lstStyle/>
          <a:p>
            <a:fld id="{086E3A1A-9A09-43B1-BA8C-30631DABF248}" type="slidenum">
              <a:rPr kumimoji="1" lang="ja-JP" altLang="en-US" smtClean="0"/>
              <a:pPr/>
              <a:t>10</a:t>
            </a:fld>
            <a:endParaRPr kumimoji="1" lang="ja-JP" altLang="en-US" dirty="0"/>
          </a:p>
        </p:txBody>
      </p:sp>
      <p:sp>
        <p:nvSpPr>
          <p:cNvPr id="3" name="正方形/長方形 2">
            <a:extLst>
              <a:ext uri="{FF2B5EF4-FFF2-40B4-BE49-F238E27FC236}">
                <a16:creationId xmlns:a16="http://schemas.microsoft.com/office/drawing/2014/main" id="{2F00ABD4-3A9C-003A-C49F-A9B5301820F0}"/>
              </a:ext>
            </a:extLst>
          </p:cNvPr>
          <p:cNvSpPr/>
          <p:nvPr/>
        </p:nvSpPr>
        <p:spPr>
          <a:xfrm>
            <a:off x="597599" y="2723827"/>
            <a:ext cx="8460000" cy="104394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180975" lvl="1" indent="-180975">
              <a:spcBef>
                <a:spcPts val="1200"/>
              </a:spcBef>
              <a:buFont typeface="Wingdings" panose="05000000000000000000" pitchFamily="2" charset="2"/>
              <a:buChar char="n"/>
            </a:pPr>
            <a:r>
              <a:rPr kumimoji="1" lang="ja-JP" altLang="en-US" sz="1600" dirty="0">
                <a:solidFill>
                  <a:schemeClr val="tx1"/>
                </a:solidFill>
                <a:latin typeface="游ゴシック"/>
                <a:ea typeface="游ゴシック"/>
              </a:rPr>
              <a:t>協定期間内における取組の実施スケジュール（令和６年</a:t>
            </a:r>
            <a:r>
              <a:rPr kumimoji="1" lang="en-US" altLang="ja-JP" sz="1600" dirty="0">
                <a:solidFill>
                  <a:schemeClr val="tx1"/>
                </a:solidFill>
                <a:latin typeface="游ゴシック"/>
                <a:ea typeface="游ゴシック"/>
              </a:rPr>
              <a:t>10</a:t>
            </a:r>
            <a:r>
              <a:rPr kumimoji="1" lang="ja-JP" altLang="en-US" sz="1600" dirty="0">
                <a:solidFill>
                  <a:schemeClr val="tx1"/>
                </a:solidFill>
                <a:latin typeface="游ゴシック"/>
                <a:ea typeface="游ゴシック"/>
              </a:rPr>
              <a:t>月から令和８年３月末までの約１年６か月を想定）</a:t>
            </a:r>
            <a:endParaRPr kumimoji="1" lang="en-US" altLang="ja-JP" sz="1600" dirty="0">
              <a:solidFill>
                <a:schemeClr val="tx1"/>
              </a:solidFill>
              <a:latin typeface="游ゴシック"/>
              <a:ea typeface="游ゴシック"/>
            </a:endParaRPr>
          </a:p>
        </p:txBody>
      </p:sp>
    </p:spTree>
    <p:extLst>
      <p:ext uri="{BB962C8B-B14F-4D97-AF65-F5344CB8AC3E}">
        <p14:creationId xmlns:p14="http://schemas.microsoft.com/office/powerpoint/2010/main" val="2616904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55">
            <a:extLst>
              <a:ext uri="{FF2B5EF4-FFF2-40B4-BE49-F238E27FC236}">
                <a16:creationId xmlns:a16="http://schemas.microsoft.com/office/drawing/2014/main" id="{94667FEA-7EA5-E9B1-5C9C-07760DCF6678}"/>
              </a:ext>
            </a:extLst>
          </p:cNvPr>
          <p:cNvGraphicFramePr>
            <a:graphicFrameLocks/>
          </p:cNvGraphicFramePr>
          <p:nvPr>
            <p:extLst>
              <p:ext uri="{D42A27DB-BD31-4B8C-83A1-F6EECF244321}">
                <p14:modId xmlns:p14="http://schemas.microsoft.com/office/powerpoint/2010/main" val="2613567852"/>
              </p:ext>
            </p:extLst>
          </p:nvPr>
        </p:nvGraphicFramePr>
        <p:xfrm>
          <a:off x="744090" y="2123546"/>
          <a:ext cx="7956000" cy="3900890"/>
        </p:xfrm>
        <a:graphic>
          <a:graphicData uri="http://schemas.openxmlformats.org/drawingml/2006/table">
            <a:tbl>
              <a:tblPr/>
              <a:tblGrid>
                <a:gridCol w="468000">
                  <a:extLst>
                    <a:ext uri="{9D8B030D-6E8A-4147-A177-3AD203B41FA5}">
                      <a16:colId xmlns:a16="http://schemas.microsoft.com/office/drawing/2014/main" val="3991314331"/>
                    </a:ext>
                  </a:extLst>
                </a:gridCol>
                <a:gridCol w="6732000">
                  <a:extLst>
                    <a:ext uri="{9D8B030D-6E8A-4147-A177-3AD203B41FA5}">
                      <a16:colId xmlns:a16="http://schemas.microsoft.com/office/drawing/2014/main" val="20000"/>
                    </a:ext>
                  </a:extLst>
                </a:gridCol>
                <a:gridCol w="756000">
                  <a:extLst>
                    <a:ext uri="{9D8B030D-6E8A-4147-A177-3AD203B41FA5}">
                      <a16:colId xmlns:a16="http://schemas.microsoft.com/office/drawing/2014/main" val="2774246504"/>
                    </a:ext>
                  </a:extLst>
                </a:gridCol>
              </a:tblGrid>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１</a:t>
                      </a: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ビジョン・目標</a:t>
                      </a: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２</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実施計画・ＫＰＩの設定</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３</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大学のスタートアップ支援体制の課題への認識、</a:t>
                      </a:r>
                    </a:p>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レベルアップのポテンシャル</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04955903"/>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４</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実施に向けた主体性</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77527444"/>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５</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予算計画</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35466803"/>
                  </a:ext>
                </a:extLst>
              </a:tr>
              <a:tr h="648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６</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スケジュール</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7932119"/>
                  </a:ext>
                </a:extLst>
              </a:tr>
            </a:tbl>
          </a:graphicData>
        </a:graphic>
      </p:graphicFrame>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359794" y="173254"/>
            <a:ext cx="9186412" cy="975146"/>
          </a:xfrm>
          <a:prstGeom prst="rect">
            <a:avLst/>
          </a:prstGeom>
        </p:spPr>
        <p:txBody>
          <a:bodyPr vert="horz" lIns="0" tIns="0" rIns="0" bIns="0" rtlCol="0" anchor="ctr"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pPr algn="ctr"/>
            <a:r>
              <a:rPr lang="ja-JP" altLang="en-US" sz="2167" dirty="0">
                <a:latin typeface="+mn-ea"/>
                <a:ea typeface="+mn-ea"/>
              </a:rPr>
              <a:t>大学発スタートアップ創出支援事業　企画書フォーマット</a:t>
            </a:r>
            <a:endParaRPr lang="en-US" altLang="ja-JP" sz="2167" dirty="0">
              <a:latin typeface="+mn-ea"/>
              <a:ea typeface="+mn-ea"/>
            </a:endParaRPr>
          </a:p>
          <a:p>
            <a:pPr algn="ctr"/>
            <a:r>
              <a:rPr lang="en-US" altLang="ja-JP" sz="2167" dirty="0">
                <a:latin typeface="+mn-ea"/>
                <a:ea typeface="+mn-ea"/>
              </a:rPr>
              <a:t>【</a:t>
            </a:r>
            <a:r>
              <a:rPr lang="ja-JP" altLang="en-US" sz="2167" dirty="0">
                <a:latin typeface="+mn-ea"/>
                <a:ea typeface="+mn-ea"/>
              </a:rPr>
              <a:t>タイプ</a:t>
            </a:r>
            <a:r>
              <a:rPr lang="en-US" altLang="ja-JP" sz="2167" dirty="0">
                <a:latin typeface="+mn-ea"/>
                <a:ea typeface="+mn-ea"/>
              </a:rPr>
              <a:t>Ⅱ</a:t>
            </a:r>
            <a:r>
              <a:rPr lang="ja-JP" altLang="en-US" sz="2167" dirty="0">
                <a:latin typeface="+mn-ea"/>
                <a:ea typeface="+mn-ea"/>
              </a:rPr>
              <a:t>　環境構築型</a:t>
            </a:r>
            <a:r>
              <a:rPr lang="en-US" altLang="ja-JP" sz="2167" dirty="0">
                <a:latin typeface="+mn-ea"/>
                <a:ea typeface="+mn-ea"/>
              </a:rPr>
              <a:t>】</a:t>
            </a:r>
          </a:p>
        </p:txBody>
      </p:sp>
      <p:sp>
        <p:nvSpPr>
          <p:cNvPr id="2" name="テキスト ボックス 1"/>
          <p:cNvSpPr txBox="1"/>
          <p:nvPr/>
        </p:nvSpPr>
        <p:spPr>
          <a:xfrm>
            <a:off x="629498" y="1451307"/>
            <a:ext cx="1597794" cy="369332"/>
          </a:xfrm>
          <a:prstGeom prst="rect">
            <a:avLst/>
          </a:prstGeom>
          <a:noFill/>
        </p:spPr>
        <p:txBody>
          <a:bodyPr wrap="square" rtlCol="0">
            <a:spAutoFit/>
          </a:bodyPr>
          <a:lstStyle/>
          <a:p>
            <a:r>
              <a:rPr kumimoji="1" lang="en-US" altLang="ja-JP" b="1" dirty="0"/>
              <a:t>【</a:t>
            </a:r>
            <a:r>
              <a:rPr kumimoji="1" lang="ja-JP" altLang="en-US" b="1" dirty="0"/>
              <a:t>目次</a:t>
            </a:r>
            <a:r>
              <a:rPr kumimoji="1" lang="en-US" altLang="ja-JP" b="1" dirty="0"/>
              <a:t>】</a:t>
            </a:r>
            <a:endParaRPr kumimoji="1" lang="ja-JP" altLang="en-US" b="1" dirty="0"/>
          </a:p>
        </p:txBody>
      </p:sp>
      <p:sp>
        <p:nvSpPr>
          <p:cNvPr id="3" name="スライド番号プレースホルダー 2">
            <a:extLst>
              <a:ext uri="{FF2B5EF4-FFF2-40B4-BE49-F238E27FC236}">
                <a16:creationId xmlns:a16="http://schemas.microsoft.com/office/drawing/2014/main" id="{8306B897-EF56-9A30-FF01-0B51F8BE2900}"/>
              </a:ext>
            </a:extLst>
          </p:cNvPr>
          <p:cNvSpPr>
            <a:spLocks noGrp="1"/>
          </p:cNvSpPr>
          <p:nvPr>
            <p:ph type="sldNum" sz="quarter" idx="12"/>
          </p:nvPr>
        </p:nvSpPr>
        <p:spPr/>
        <p:txBody>
          <a:bodyPr/>
          <a:lstStyle/>
          <a:p>
            <a:fld id="{086E3A1A-9A09-43B1-BA8C-30631DABF248}" type="slidenum">
              <a:rPr kumimoji="1" lang="ja-JP" altLang="en-US" smtClean="0"/>
              <a:pPr/>
              <a:t>2</a:t>
            </a:fld>
            <a:endParaRPr kumimoji="1" lang="ja-JP" altLang="en-US" dirty="0"/>
          </a:p>
        </p:txBody>
      </p:sp>
    </p:spTree>
    <p:extLst>
      <p:ext uri="{BB962C8B-B14F-4D97-AF65-F5344CB8AC3E}">
        <p14:creationId xmlns:p14="http://schemas.microsoft.com/office/powerpoint/2010/main" val="428797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322226"/>
            <a:ext cx="222442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１　</a:t>
            </a:r>
            <a:r>
              <a:rPr kumimoji="1" lang="ja-JP" altLang="en-US" sz="1800" b="1" dirty="0"/>
              <a:t>ビジョン・</a:t>
            </a:r>
            <a:r>
              <a:rPr kumimoji="1" lang="ja-JP" altLang="en-US" b="1" dirty="0"/>
              <a:t>目標</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2034569"/>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提案全体を通じてロジックのある内容になっているか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4520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 本事業に取り組む長期的なビジョン・目標が明確か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42393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公的支援を受けるにふさわしい内容であるか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88800"/>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0E985C9C-8221-FE80-3D60-4C7630795D29}"/>
              </a:ext>
            </a:extLst>
          </p:cNvPr>
          <p:cNvSpPr>
            <a:spLocks noGrp="1"/>
          </p:cNvSpPr>
          <p:nvPr>
            <p:ph type="sldNum" sz="quarter" idx="12"/>
          </p:nvPr>
        </p:nvSpPr>
        <p:spPr/>
        <p:txBody>
          <a:bodyPr/>
          <a:lstStyle/>
          <a:p>
            <a:fld id="{086E3A1A-9A09-43B1-BA8C-30631DABF248}" type="slidenum">
              <a:rPr kumimoji="1" lang="ja-JP" altLang="en-US" smtClean="0"/>
              <a:pPr/>
              <a:t>3</a:t>
            </a:fld>
            <a:endParaRPr kumimoji="1" lang="ja-JP" altLang="en-US" dirty="0"/>
          </a:p>
        </p:txBody>
      </p:sp>
      <p:sp>
        <p:nvSpPr>
          <p:cNvPr id="3" name="正方形/長方形 2">
            <a:extLst>
              <a:ext uri="{FF2B5EF4-FFF2-40B4-BE49-F238E27FC236}">
                <a16:creationId xmlns:a16="http://schemas.microsoft.com/office/drawing/2014/main" id="{863BB7C6-6C81-342A-96FC-E77A8F0F9EC1}"/>
              </a:ext>
            </a:extLst>
          </p:cNvPr>
          <p:cNvSpPr/>
          <p:nvPr/>
        </p:nvSpPr>
        <p:spPr>
          <a:xfrm>
            <a:off x="597599" y="2906703"/>
            <a:ext cx="8460000" cy="168578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大学発スタートアップ創出に向けた自組織における長期的なビジョン・目標</a:t>
            </a:r>
            <a:endParaRPr kumimoji="1" lang="en-US" altLang="ja-JP" sz="1600" dirty="0">
              <a:solidFill>
                <a:schemeClr val="tx1"/>
              </a:solidFill>
              <a:latin typeface="+mn-ea"/>
            </a:endParaRP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ビジョン・目標の達成に向けた現状と課題</a:t>
            </a:r>
            <a:endParaRPr kumimoji="1" lang="en-US" altLang="ja-JP" sz="1600" dirty="0">
              <a:solidFill>
                <a:schemeClr val="tx1"/>
              </a:solidFill>
              <a:latin typeface="+mn-ea"/>
            </a:endParaRP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協定期間内における取組の概要</a:t>
            </a:r>
          </a:p>
        </p:txBody>
      </p:sp>
    </p:spTree>
    <p:extLst>
      <p:ext uri="{BB962C8B-B14F-4D97-AF65-F5344CB8AC3E}">
        <p14:creationId xmlns:p14="http://schemas.microsoft.com/office/powerpoint/2010/main" val="4252576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実施計画・</a:t>
            </a:r>
            <a:r>
              <a:rPr kumimoji="1" lang="en-US" altLang="ja-JP" b="1" dirty="0"/>
              <a:t>KPI</a:t>
            </a:r>
            <a:r>
              <a:rPr kumimoji="1" lang="ja-JP" altLang="en-US" b="1" dirty="0"/>
              <a:t>の設定</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72000" tIns="72000" rIns="72000" bIns="72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598" y="210269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r>
              <a:rPr kumimoji="1" lang="ja-JP" altLang="en-US" sz="1600" dirty="0">
                <a:latin typeface="+mn-ea"/>
              </a:rPr>
              <a:t>大学等の置かれた現状を踏まえた実現可能性の高い実施内容か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598" y="164398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lang="ja-JP" altLang="en-US" sz="1600" dirty="0"/>
              <a:t>長期的なビジョン・目標達成に向けた具体的かつ実効性の高い計画か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598" y="2561416"/>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公的支援を受けるにふさわしい内容であるか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598" y="302013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r>
              <a:rPr lang="ja-JP" altLang="en-US" sz="1600" dirty="0"/>
              <a:t>本事業終了後も継続して成果を創出できる計画となっているか</a:t>
            </a:r>
            <a:endParaRPr lang="ja-JP" altLang="ja-JP" sz="1600" dirty="0"/>
          </a:p>
        </p:txBody>
      </p:sp>
      <p:sp>
        <p:nvSpPr>
          <p:cNvPr id="12" name="正方形/長方形 11">
            <a:extLst>
              <a:ext uri="{FF2B5EF4-FFF2-40B4-BE49-F238E27FC236}">
                <a16:creationId xmlns:a16="http://schemas.microsoft.com/office/drawing/2014/main" id="{95E35A97-E8AC-4388-BB8D-1BF7247A7C27}"/>
              </a:ext>
            </a:extLst>
          </p:cNvPr>
          <p:cNvSpPr/>
          <p:nvPr/>
        </p:nvSpPr>
        <p:spPr bwMode="gray">
          <a:xfrm>
            <a:off x="597598" y="3478852"/>
            <a:ext cx="8460000" cy="521014"/>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大学に眠るシーズを活かした大学発スタートアップの創出を目指す本事業目的の実現に資する内容であるか</a:t>
            </a:r>
          </a:p>
        </p:txBody>
      </p:sp>
      <p:sp>
        <p:nvSpPr>
          <p:cNvPr id="13" name="正方形/長方形 12">
            <a:extLst>
              <a:ext uri="{FF2B5EF4-FFF2-40B4-BE49-F238E27FC236}">
                <a16:creationId xmlns:a16="http://schemas.microsoft.com/office/drawing/2014/main" id="{482116A0-B898-43E2-99B9-9023A72AFF10}"/>
              </a:ext>
            </a:extLst>
          </p:cNvPr>
          <p:cNvSpPr/>
          <p:nvPr/>
        </p:nvSpPr>
        <p:spPr bwMode="gray">
          <a:xfrm>
            <a:off x="597598" y="4593302"/>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en-US" altLang="ja-JP" sz="1600" dirty="0">
                <a:latin typeface="+mn-ea"/>
              </a:rPr>
              <a:t>KPI</a:t>
            </a:r>
            <a:r>
              <a:rPr kumimoji="1" lang="ja-JP" altLang="en-US" sz="1600" dirty="0">
                <a:latin typeface="+mn-ea"/>
              </a:rPr>
              <a:t>の達成を見込むことのできる取組となっているか</a:t>
            </a:r>
            <a:endParaRPr kumimoji="1" lang="en-US" altLang="ja-JP" sz="1600" dirty="0">
              <a:latin typeface="+mn-ea"/>
            </a:endParaRPr>
          </a:p>
        </p:txBody>
      </p:sp>
      <p:sp>
        <p:nvSpPr>
          <p:cNvPr id="14" name="正方形/長方形 13">
            <a:extLst>
              <a:ext uri="{FF2B5EF4-FFF2-40B4-BE49-F238E27FC236}">
                <a16:creationId xmlns:a16="http://schemas.microsoft.com/office/drawing/2014/main" id="{411A7371-9DDF-4280-AFCD-9EF1B49D48B8}"/>
              </a:ext>
            </a:extLst>
          </p:cNvPr>
          <p:cNvSpPr/>
          <p:nvPr/>
        </p:nvSpPr>
        <p:spPr bwMode="gray">
          <a:xfrm>
            <a:off x="597598" y="413458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目標の達成に向けた適切な</a:t>
            </a:r>
            <a:r>
              <a:rPr kumimoji="1" lang="en-US" altLang="ja-JP" sz="1600" dirty="0">
                <a:latin typeface="+mn-ea"/>
              </a:rPr>
              <a:t>KPI</a:t>
            </a:r>
            <a:r>
              <a:rPr kumimoji="1" lang="ja-JP" altLang="en-US" sz="1600" dirty="0">
                <a:latin typeface="+mn-ea"/>
              </a:rPr>
              <a:t>が設定されているか</a:t>
            </a:r>
            <a:endParaRPr kumimoji="1" lang="en-US" altLang="ja-JP" sz="1600" dirty="0">
              <a:latin typeface="+mn-ea"/>
            </a:endParaRPr>
          </a:p>
        </p:txBody>
      </p:sp>
      <p:sp>
        <p:nvSpPr>
          <p:cNvPr id="15" name="正方形/長方形 14">
            <a:extLst>
              <a:ext uri="{FF2B5EF4-FFF2-40B4-BE49-F238E27FC236}">
                <a16:creationId xmlns:a16="http://schemas.microsoft.com/office/drawing/2014/main" id="{95E35A97-E8AC-4388-BB8D-1BF7247A7C27}"/>
              </a:ext>
            </a:extLst>
          </p:cNvPr>
          <p:cNvSpPr/>
          <p:nvPr/>
        </p:nvSpPr>
        <p:spPr bwMode="gray">
          <a:xfrm>
            <a:off x="597598" y="505202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spc="-150" dirty="0">
                <a:latin typeface="+mn-ea"/>
              </a:rPr>
              <a:t>本事業による支援の必要性があるか（支援がなくとも容易に達成できる内容となっていないか）</a:t>
            </a:r>
          </a:p>
        </p:txBody>
      </p:sp>
      <p:sp>
        <p:nvSpPr>
          <p:cNvPr id="3" name="スライド番号プレースホルダー 2">
            <a:extLst>
              <a:ext uri="{FF2B5EF4-FFF2-40B4-BE49-F238E27FC236}">
                <a16:creationId xmlns:a16="http://schemas.microsoft.com/office/drawing/2014/main" id="{F6B9667F-86B2-4554-B78C-8BCEA3CBCC2E}"/>
              </a:ext>
            </a:extLst>
          </p:cNvPr>
          <p:cNvSpPr>
            <a:spLocks noGrp="1"/>
          </p:cNvSpPr>
          <p:nvPr>
            <p:ph type="sldNum" sz="quarter" idx="12"/>
          </p:nvPr>
        </p:nvSpPr>
        <p:spPr/>
        <p:txBody>
          <a:bodyPr/>
          <a:lstStyle/>
          <a:p>
            <a:fld id="{086E3A1A-9A09-43B1-BA8C-30631DABF248}" type="slidenum">
              <a:rPr kumimoji="1" lang="ja-JP" altLang="en-US" smtClean="0"/>
              <a:pPr/>
              <a:t>4</a:t>
            </a:fld>
            <a:endParaRPr kumimoji="1" lang="ja-JP" altLang="en-US" dirty="0"/>
          </a:p>
        </p:txBody>
      </p:sp>
    </p:spTree>
    <p:extLst>
      <p:ext uri="{BB962C8B-B14F-4D97-AF65-F5344CB8AC3E}">
        <p14:creationId xmlns:p14="http://schemas.microsoft.com/office/powerpoint/2010/main" val="2174997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実施計画・</a:t>
            </a:r>
            <a:r>
              <a:rPr kumimoji="1" lang="en-US" altLang="ja-JP" b="1" dirty="0"/>
              <a:t>KPI</a:t>
            </a:r>
            <a:r>
              <a:rPr kumimoji="1" lang="ja-JP" altLang="en-US" b="1" dirty="0"/>
              <a:t>の設定</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723900" lvl="1" indent="-266700">
              <a:spcBef>
                <a:spcPts val="1200"/>
              </a:spcBef>
            </a:pPr>
            <a:endParaRPr kumimoji="1" lang="en-US" altLang="ja-JP" sz="1600" dirty="0">
              <a:latin typeface="+mn-ea"/>
            </a:endParaRPr>
          </a:p>
          <a:p>
            <a:pPr marL="723900" lvl="1" indent="-266700">
              <a:spcBef>
                <a:spcPts val="1200"/>
              </a:spcBef>
            </a:pPr>
            <a:r>
              <a:rPr kumimoji="1" lang="en-US" altLang="ja-JP" sz="1600" dirty="0">
                <a:latin typeface="+mn-ea"/>
              </a:rPr>
              <a:t>	</a:t>
            </a:r>
          </a:p>
          <a:p>
            <a:pPr marL="723900" lvl="1" indent="-266700">
              <a:spcBef>
                <a:spcPts val="1200"/>
              </a:spcBef>
            </a:pPr>
            <a:endParaRPr kumimoji="1" lang="en-US" altLang="ja-JP" sz="1600" dirty="0">
              <a:latin typeface="+mn-ea"/>
            </a:endParaRPr>
          </a:p>
          <a:p>
            <a:pPr marL="723900" lvl="1" indent="-266700">
              <a:spcBef>
                <a:spcPts val="1200"/>
              </a:spcBef>
            </a:pPr>
            <a:endParaRPr kumimoji="1" lang="en-US" altLang="ja-JP" sz="1600" dirty="0">
              <a:latin typeface="+mn-ea"/>
            </a:endParaRPr>
          </a:p>
        </p:txBody>
      </p:sp>
      <p:graphicFrame>
        <p:nvGraphicFramePr>
          <p:cNvPr id="8" name="表 6">
            <a:extLst>
              <a:ext uri="{FF2B5EF4-FFF2-40B4-BE49-F238E27FC236}">
                <a16:creationId xmlns:a16="http://schemas.microsoft.com/office/drawing/2014/main" id="{510FBFFB-5B71-1424-5C5E-FEB80DBA6D58}"/>
              </a:ext>
            </a:extLst>
          </p:cNvPr>
          <p:cNvGraphicFramePr>
            <a:graphicFrameLocks noGrp="1"/>
          </p:cNvGraphicFramePr>
          <p:nvPr>
            <p:extLst>
              <p:ext uri="{D42A27DB-BD31-4B8C-83A1-F6EECF244321}">
                <p14:modId xmlns:p14="http://schemas.microsoft.com/office/powerpoint/2010/main" val="719089904"/>
              </p:ext>
            </p:extLst>
          </p:nvPr>
        </p:nvGraphicFramePr>
        <p:xfrm>
          <a:off x="451332" y="3790395"/>
          <a:ext cx="3547690" cy="2260051"/>
        </p:xfrm>
        <a:graphic>
          <a:graphicData uri="http://schemas.openxmlformats.org/drawingml/2006/table">
            <a:tbl>
              <a:tblPr firstRow="1" bandRow="1">
                <a:tableStyleId>{2D5ABB26-0587-4C30-8999-92F81FD0307C}</a:tableStyleId>
              </a:tblPr>
              <a:tblGrid>
                <a:gridCol w="754470">
                  <a:extLst>
                    <a:ext uri="{9D8B030D-6E8A-4147-A177-3AD203B41FA5}">
                      <a16:colId xmlns:a16="http://schemas.microsoft.com/office/drawing/2014/main" val="1463653023"/>
                    </a:ext>
                  </a:extLst>
                </a:gridCol>
                <a:gridCol w="1957879">
                  <a:extLst>
                    <a:ext uri="{9D8B030D-6E8A-4147-A177-3AD203B41FA5}">
                      <a16:colId xmlns:a16="http://schemas.microsoft.com/office/drawing/2014/main" val="2653190123"/>
                    </a:ext>
                  </a:extLst>
                </a:gridCol>
                <a:gridCol w="257253">
                  <a:extLst>
                    <a:ext uri="{9D8B030D-6E8A-4147-A177-3AD203B41FA5}">
                      <a16:colId xmlns:a16="http://schemas.microsoft.com/office/drawing/2014/main" val="620806709"/>
                    </a:ext>
                  </a:extLst>
                </a:gridCol>
                <a:gridCol w="578088">
                  <a:extLst>
                    <a:ext uri="{9D8B030D-6E8A-4147-A177-3AD203B41FA5}">
                      <a16:colId xmlns:a16="http://schemas.microsoft.com/office/drawing/2014/main" val="3030616001"/>
                    </a:ext>
                  </a:extLst>
                </a:gridCol>
              </a:tblGrid>
              <a:tr h="261270">
                <a:tc gridSpan="4">
                  <a:txBody>
                    <a:bodyPr/>
                    <a:lstStyle/>
                    <a:p>
                      <a:pPr algn="ctr"/>
                      <a:r>
                        <a:rPr kumimoji="1" lang="en-US" altLang="ja-JP" sz="1000" b="1" dirty="0"/>
                        <a:t>KPI</a:t>
                      </a:r>
                      <a:r>
                        <a:rPr kumimoji="1" lang="ja-JP" altLang="en-US" sz="1000" b="1" dirty="0"/>
                        <a:t>（令和</a:t>
                      </a:r>
                      <a:r>
                        <a:rPr kumimoji="1" lang="en-US" altLang="ja-JP" sz="1000" b="1" dirty="0"/>
                        <a:t>5</a:t>
                      </a:r>
                      <a:r>
                        <a:rPr kumimoji="1" lang="ja-JP" altLang="en-US" sz="1000" b="1" dirty="0"/>
                        <a:t>年度）</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r>
                        <a:rPr kumimoji="1" lang="ja-JP" altLang="en-US" dirty="0"/>
                        <a:t>単位</a:t>
                      </a: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261270">
                <a:tc>
                  <a:txBody>
                    <a:bodyPr/>
                    <a:lstStyle/>
                    <a:p>
                      <a:pPr algn="ctr"/>
                      <a:r>
                        <a:rPr kumimoji="1" lang="ja-JP" altLang="en-US" sz="1000" dirty="0">
                          <a:latin typeface="+mn-ea"/>
                          <a:ea typeface="+mn-ea"/>
                        </a:rPr>
                        <a:t>実施計画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en-US" altLang="ja-JP" sz="1000">
                          <a:latin typeface="+mn-ea"/>
                          <a:ea typeface="+mn-ea"/>
                        </a:rPr>
                        <a:t>KPI</a:t>
                      </a:r>
                      <a:r>
                        <a:rPr kumimoji="1" lang="ja-JP" altLang="en-US" sz="1000">
                          <a:latin typeface="+mn-ea"/>
                          <a:ea typeface="+mn-ea"/>
                        </a:rPr>
                        <a:t>項目</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ctr"/>
                      <a:r>
                        <a:rPr kumimoji="1" lang="ja-JP" altLang="en-US" sz="1000" dirty="0">
                          <a:latin typeface="+mn-ea"/>
                          <a:ea typeface="+mn-ea"/>
                        </a:rPr>
                        <a:t>設定値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t>単位</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CCFF"/>
                    </a:solidFill>
                  </a:tcPr>
                </a:tc>
                <a:extLst>
                  <a:ext uri="{0D108BD9-81ED-4DB2-BD59-A6C34878D82A}">
                    <a16:rowId xmlns:a16="http://schemas.microsoft.com/office/drawing/2014/main" val="53061669"/>
                  </a:ext>
                </a:extLst>
              </a:tr>
              <a:tr h="261270">
                <a:tc rowSpan="3">
                  <a:txBody>
                    <a:bodyPr/>
                    <a:lstStyle/>
                    <a:p>
                      <a:pPr algn="ctr"/>
                      <a:r>
                        <a:rPr kumimoji="1" lang="ja-JP" altLang="en-US" sz="1000" dirty="0">
                          <a:latin typeface="+mn-ea"/>
                          <a:ea typeface="+mn-ea"/>
                        </a:rPr>
                        <a:t>シーズ掘り起こし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ピッチイベント開催</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39325924"/>
                  </a:ext>
                </a:extLst>
              </a:tr>
              <a:tr h="261270">
                <a:tc vMerge="1">
                  <a:txBody>
                    <a:bodyPr/>
                    <a:lstStyle/>
                    <a:p>
                      <a:pPr algn="ctr"/>
                      <a:r>
                        <a:rPr kumimoji="1" lang="ja-JP" altLang="en-US" sz="1100" dirty="0">
                          <a:latin typeface="+mn-ea"/>
                          <a:ea typeface="+mn-ea"/>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en-US" altLang="ja-JP" sz="1000" dirty="0"/>
                        <a:t>PoC</a:t>
                      </a:r>
                      <a:r>
                        <a:rPr kumimoji="1" lang="ja-JP" altLang="en-US" sz="1000" dirty="0"/>
                        <a:t>の実施</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32021398"/>
                  </a:ext>
                </a:extLst>
              </a:tr>
              <a:tr h="261270">
                <a:tc vMerge="1">
                  <a:txBody>
                    <a:bodyPr/>
                    <a:lstStyle/>
                    <a:p>
                      <a:pPr algn="ctr"/>
                      <a:r>
                        <a:rPr kumimoji="1" lang="ja-JP" altLang="en-US" sz="1100" dirty="0">
                          <a:latin typeface="+mn-ea"/>
                          <a:ea typeface="+mn-ea"/>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マーケットリサーチの実施</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68241024"/>
                  </a:ext>
                </a:extLst>
              </a:tr>
              <a:tr h="261270">
                <a:tc rowSpan="2">
                  <a:txBody>
                    <a:bodyPr/>
                    <a:lstStyle/>
                    <a:p>
                      <a:pPr algn="ctr"/>
                      <a:r>
                        <a:rPr kumimoji="1" lang="ja-JP" altLang="en-US" sz="1000" dirty="0">
                          <a:latin typeface="+mn-ea"/>
                          <a:ea typeface="+mn-ea"/>
                        </a:rPr>
                        <a:t>組織内</a:t>
                      </a:r>
                      <a:endParaRPr kumimoji="1" lang="en-US" altLang="ja-JP" sz="1000" dirty="0">
                        <a:latin typeface="+mn-ea"/>
                        <a:ea typeface="+mn-ea"/>
                      </a:endParaRPr>
                    </a:p>
                    <a:p>
                      <a:pPr algn="ctr"/>
                      <a:r>
                        <a:rPr kumimoji="1" lang="ja-JP" altLang="en-US" sz="1000" dirty="0">
                          <a:latin typeface="+mn-ea"/>
                          <a:ea typeface="+mn-ea"/>
                        </a:rPr>
                        <a:t>体制</a:t>
                      </a:r>
                      <a:endParaRPr kumimoji="1" lang="en-US" altLang="ja-JP" sz="1000" dirty="0">
                        <a:latin typeface="+mn-ea"/>
                        <a:ea typeface="+mn-ea"/>
                      </a:endParaRPr>
                    </a:p>
                    <a:p>
                      <a:pPr algn="ctr"/>
                      <a:r>
                        <a:rPr kumimoji="1" lang="ja-JP" altLang="en-US" sz="1000" dirty="0">
                          <a:latin typeface="+mn-ea"/>
                          <a:ea typeface="+mn-ea"/>
                        </a:rPr>
                        <a:t>構築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体制整備に必要な人材の雇用</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58846444"/>
                  </a:ext>
                </a:extLst>
              </a:tr>
              <a:tr h="296191">
                <a:tc vMerge="1">
                  <a:txBody>
                    <a:bodyPr/>
                    <a:lstStyle/>
                    <a:p>
                      <a:pPr algn="ctr"/>
                      <a:r>
                        <a:rPr kumimoji="1" lang="ja-JP" altLang="en-US" sz="1100" dirty="0">
                          <a:latin typeface="+mn-ea"/>
                          <a:ea typeface="+mn-ea"/>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アクセラレーターとのマッチング</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99122606"/>
                  </a:ext>
                </a:extLst>
              </a:tr>
              <a:tr h="296191">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7440939"/>
                  </a:ext>
                </a:extLst>
              </a:tr>
            </a:tbl>
          </a:graphicData>
        </a:graphic>
      </p:graphicFrame>
      <p:graphicFrame>
        <p:nvGraphicFramePr>
          <p:cNvPr id="9" name="表 6">
            <a:extLst>
              <a:ext uri="{FF2B5EF4-FFF2-40B4-BE49-F238E27FC236}">
                <a16:creationId xmlns:a16="http://schemas.microsoft.com/office/drawing/2014/main" id="{59C57EB3-D134-7322-AC44-95A0D81CE731}"/>
              </a:ext>
            </a:extLst>
          </p:cNvPr>
          <p:cNvGraphicFramePr>
            <a:graphicFrameLocks noGrp="1"/>
          </p:cNvGraphicFramePr>
          <p:nvPr>
            <p:extLst>
              <p:ext uri="{D42A27DB-BD31-4B8C-83A1-F6EECF244321}">
                <p14:modId xmlns:p14="http://schemas.microsoft.com/office/powerpoint/2010/main" val="3626640405"/>
              </p:ext>
            </p:extLst>
          </p:nvPr>
        </p:nvGraphicFramePr>
        <p:xfrm>
          <a:off x="4233065" y="3790395"/>
          <a:ext cx="2422975" cy="2160002"/>
        </p:xfrm>
        <a:graphic>
          <a:graphicData uri="http://schemas.openxmlformats.org/drawingml/2006/table">
            <a:tbl>
              <a:tblPr firstRow="1" bandRow="1">
                <a:tableStyleId>{2D5ABB26-0587-4C30-8999-92F81FD0307C}</a:tableStyleId>
              </a:tblPr>
              <a:tblGrid>
                <a:gridCol w="1157351">
                  <a:extLst>
                    <a:ext uri="{9D8B030D-6E8A-4147-A177-3AD203B41FA5}">
                      <a16:colId xmlns:a16="http://schemas.microsoft.com/office/drawing/2014/main" val="1463653023"/>
                    </a:ext>
                  </a:extLst>
                </a:gridCol>
                <a:gridCol w="652865">
                  <a:extLst>
                    <a:ext uri="{9D8B030D-6E8A-4147-A177-3AD203B41FA5}">
                      <a16:colId xmlns:a16="http://schemas.microsoft.com/office/drawing/2014/main" val="4180408546"/>
                    </a:ext>
                  </a:extLst>
                </a:gridCol>
                <a:gridCol w="226976">
                  <a:extLst>
                    <a:ext uri="{9D8B030D-6E8A-4147-A177-3AD203B41FA5}">
                      <a16:colId xmlns:a16="http://schemas.microsoft.com/office/drawing/2014/main" val="620806709"/>
                    </a:ext>
                  </a:extLst>
                </a:gridCol>
                <a:gridCol w="385783">
                  <a:extLst>
                    <a:ext uri="{9D8B030D-6E8A-4147-A177-3AD203B41FA5}">
                      <a16:colId xmlns:a16="http://schemas.microsoft.com/office/drawing/2014/main" val="3030616001"/>
                    </a:ext>
                  </a:extLst>
                </a:gridCol>
              </a:tblGrid>
              <a:tr h="260569">
                <a:tc gridSpan="4">
                  <a:txBody>
                    <a:bodyPr/>
                    <a:lstStyle/>
                    <a:p>
                      <a:pPr algn="ctr"/>
                      <a:r>
                        <a:rPr kumimoji="1" lang="en-US" altLang="ja-JP" sz="1000" b="1" dirty="0"/>
                        <a:t>KPI</a:t>
                      </a:r>
                      <a:r>
                        <a:rPr kumimoji="1" lang="ja-JP" altLang="en-US" sz="1000" b="1" dirty="0"/>
                        <a:t>（令和</a:t>
                      </a:r>
                      <a:r>
                        <a:rPr kumimoji="1" lang="en-US" altLang="ja-JP" sz="1000" b="1" dirty="0"/>
                        <a:t>6</a:t>
                      </a:r>
                      <a:r>
                        <a:rPr kumimoji="1" lang="ja-JP" altLang="en-US" sz="1000" b="1" dirty="0"/>
                        <a:t>年度）</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r>
                        <a:rPr kumimoji="1" lang="ja-JP" altLang="en-US" dirty="0"/>
                        <a:t>単位</a:t>
                      </a: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260569">
                <a:tc>
                  <a:txBody>
                    <a:bodyPr/>
                    <a:lstStyle/>
                    <a:p>
                      <a:pPr marL="0" algn="ctr" defTabSz="914400" rtl="0" eaLnBrk="1" latinLnBrk="0" hangingPunct="1"/>
                      <a:r>
                        <a:rPr kumimoji="1" lang="ja-JP" altLang="en-US" sz="1000" kern="1200" dirty="0">
                          <a:solidFill>
                            <a:schemeClr val="tx1"/>
                          </a:solidFill>
                          <a:latin typeface="+mn-ea"/>
                          <a:ea typeface="+mn-ea"/>
                          <a:cs typeface="+mn-cs"/>
                        </a:rPr>
                        <a:t>実施計画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en-US" altLang="ja-JP" sz="1000" dirty="0">
                          <a:latin typeface="+mn-ea"/>
                          <a:ea typeface="+mn-ea"/>
                        </a:rPr>
                        <a:t>KPI</a:t>
                      </a:r>
                      <a:r>
                        <a:rPr kumimoji="1" lang="ja-JP" altLang="en-US" sz="1000" dirty="0">
                          <a:latin typeface="+mn-ea"/>
                          <a:ea typeface="+mn-ea"/>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ctr"/>
                      <a:r>
                        <a:rPr kumimoji="1" lang="ja-JP" altLang="en-US" sz="1000" dirty="0">
                          <a:latin typeface="+mn-ea"/>
                          <a:ea typeface="+mn-ea"/>
                        </a:rPr>
                        <a:t>設定値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t>単位</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CCFF"/>
                    </a:solidFill>
                  </a:tcPr>
                </a:tc>
                <a:extLst>
                  <a:ext uri="{0D108BD9-81ED-4DB2-BD59-A6C34878D82A}">
                    <a16:rowId xmlns:a16="http://schemas.microsoft.com/office/drawing/2014/main" val="53061669"/>
                  </a:ext>
                </a:extLst>
              </a:tr>
              <a:tr h="260569">
                <a:tc rowSpan="2">
                  <a:txBody>
                    <a:bodyPr/>
                    <a:lstStyle/>
                    <a:p>
                      <a:pPr marL="0" algn="ctr" defTabSz="914400" rtl="0" eaLnBrk="1" latinLnBrk="0" hangingPunct="1"/>
                      <a:r>
                        <a:rPr kumimoji="1" lang="ja-JP" altLang="en-US" sz="1000" kern="1200" dirty="0">
                          <a:solidFill>
                            <a:schemeClr val="tx1"/>
                          </a:solidFill>
                          <a:latin typeface="+mn-ea"/>
                          <a:ea typeface="+mn-ea"/>
                          <a:cs typeface="+mn-cs"/>
                        </a:rPr>
                        <a:t>○○</a:t>
                      </a:r>
                      <a:endParaRPr kumimoji="1" lang="en-US" altLang="ja-JP" sz="1000" kern="1200" dirty="0">
                        <a:solidFill>
                          <a:schemeClr val="tx1"/>
                        </a:solidFill>
                        <a:latin typeface="+mn-ea"/>
                        <a:ea typeface="+mn-ea"/>
                        <a:cs typeface="+mn-cs"/>
                      </a:endParaRPr>
                    </a:p>
                    <a:p>
                      <a:pPr marL="0" algn="ctr" defTabSz="914400" rtl="0" eaLnBrk="1" latinLnBrk="0" hangingPunct="1"/>
                      <a:endParaRPr kumimoji="1" lang="ja-JP" altLang="en-US" sz="1000" kern="1200" dirty="0">
                        <a:solidFill>
                          <a:schemeClr val="tx1"/>
                        </a:solidFill>
                        <a:latin typeface="+mn-ea"/>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回</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32021398"/>
                  </a:ext>
                </a:extLst>
              </a:tr>
              <a:tr h="260569">
                <a:tc vMerge="1">
                  <a:txBody>
                    <a:bodyPr/>
                    <a:lstStyle/>
                    <a:p>
                      <a:pPr algn="ctr"/>
                      <a:r>
                        <a:rPr kumimoji="1" lang="ja-JP" altLang="en-US" sz="1100" dirty="0">
                          <a:latin typeface="+mn-ea"/>
                          <a:ea typeface="+mn-ea"/>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68241024"/>
                  </a:ext>
                </a:extLst>
              </a:tr>
              <a:tr h="260569">
                <a:tc rowSpan="3">
                  <a:txBody>
                    <a:bodyPr/>
                    <a:lstStyle/>
                    <a:p>
                      <a:pPr marL="0" algn="ctr" defTabSz="914400" rtl="0" eaLnBrk="1" latinLnBrk="0" hangingPunct="1"/>
                      <a:r>
                        <a:rPr kumimoji="1" lang="ja-JP" altLang="en-US" sz="1000" kern="1200" dirty="0">
                          <a:solidFill>
                            <a:schemeClr val="tx1"/>
                          </a:solidFill>
                          <a:latin typeface="+mn-ea"/>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58846444"/>
                  </a:ext>
                </a:extLst>
              </a:tr>
              <a:tr h="285719">
                <a:tc vMerge="1">
                  <a:txBody>
                    <a:bodyPr/>
                    <a:lstStyle/>
                    <a:p>
                      <a:pPr algn="ctr"/>
                      <a:r>
                        <a:rPr kumimoji="1" lang="ja-JP" altLang="en-US" sz="1100" dirty="0">
                          <a:latin typeface="+mn-ea"/>
                          <a:ea typeface="+mn-ea"/>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99122606"/>
                  </a:ext>
                </a:extLst>
              </a:tr>
              <a:tr h="285719">
                <a:tc vMerge="1">
                  <a:txBody>
                    <a:bodyPr/>
                    <a:lstStyle/>
                    <a:p>
                      <a:pPr algn="ctr"/>
                      <a:r>
                        <a:rPr kumimoji="1" lang="ja-JP" altLang="en-US" sz="1100" dirty="0">
                          <a:latin typeface="+mn-ea"/>
                          <a:ea typeface="+mn-ea"/>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件</a:t>
                      </a:r>
                      <a:endParaRPr kumimoji="1" lang="en-US" altLang="ja-JP" sz="1000" dirty="0">
                        <a:solidFill>
                          <a:schemeClr val="tx1"/>
                        </a:solidFill>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161037630"/>
                  </a:ext>
                </a:extLst>
              </a:tr>
              <a:tr h="285719">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000" dirty="0">
                          <a:latin typeface="+mn-ea"/>
                          <a:ea typeface="+mn-ea"/>
                        </a:rPr>
                        <a:t>…</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2363339"/>
                  </a:ext>
                </a:extLst>
              </a:tr>
            </a:tbl>
          </a:graphicData>
        </a:graphic>
      </p:graphicFrame>
      <p:graphicFrame>
        <p:nvGraphicFramePr>
          <p:cNvPr id="10" name="表 6">
            <a:extLst>
              <a:ext uri="{FF2B5EF4-FFF2-40B4-BE49-F238E27FC236}">
                <a16:creationId xmlns:a16="http://schemas.microsoft.com/office/drawing/2014/main" id="{1CF2EA88-E796-348A-4D0C-BC2D259428DD}"/>
              </a:ext>
            </a:extLst>
          </p:cNvPr>
          <p:cNvGraphicFramePr>
            <a:graphicFrameLocks noGrp="1"/>
          </p:cNvGraphicFramePr>
          <p:nvPr>
            <p:extLst>
              <p:ext uri="{D42A27DB-BD31-4B8C-83A1-F6EECF244321}">
                <p14:modId xmlns:p14="http://schemas.microsoft.com/office/powerpoint/2010/main" val="985878302"/>
              </p:ext>
            </p:extLst>
          </p:nvPr>
        </p:nvGraphicFramePr>
        <p:xfrm>
          <a:off x="6996113" y="3790395"/>
          <a:ext cx="2317371" cy="1412606"/>
        </p:xfrm>
        <a:graphic>
          <a:graphicData uri="http://schemas.openxmlformats.org/drawingml/2006/table">
            <a:tbl>
              <a:tblPr firstRow="1" bandRow="1">
                <a:tableStyleId>{2D5ABB26-0587-4C30-8999-92F81FD0307C}</a:tableStyleId>
              </a:tblPr>
              <a:tblGrid>
                <a:gridCol w="1792939">
                  <a:extLst>
                    <a:ext uri="{9D8B030D-6E8A-4147-A177-3AD203B41FA5}">
                      <a16:colId xmlns:a16="http://schemas.microsoft.com/office/drawing/2014/main" val="1463653023"/>
                    </a:ext>
                  </a:extLst>
                </a:gridCol>
                <a:gridCol w="524432">
                  <a:extLst>
                    <a:ext uri="{9D8B030D-6E8A-4147-A177-3AD203B41FA5}">
                      <a16:colId xmlns:a16="http://schemas.microsoft.com/office/drawing/2014/main" val="620806709"/>
                    </a:ext>
                  </a:extLst>
                </a:gridCol>
              </a:tblGrid>
              <a:tr h="528686">
                <a:tc gridSpan="2">
                  <a:txBody>
                    <a:bodyPr/>
                    <a:lstStyle/>
                    <a:p>
                      <a:pPr algn="ctr"/>
                      <a:r>
                        <a:rPr kumimoji="1" lang="ja-JP" altLang="en-US" sz="1000" b="1" dirty="0"/>
                        <a:t>目標（令和</a:t>
                      </a:r>
                      <a:r>
                        <a:rPr kumimoji="1" lang="en-US" altLang="ja-JP" sz="1000" b="1" dirty="0"/>
                        <a:t>7</a:t>
                      </a:r>
                      <a:r>
                        <a:rPr kumimoji="1" lang="ja-JP" altLang="en-US" sz="1000" b="1" dirty="0"/>
                        <a:t>年</a:t>
                      </a:r>
                      <a:r>
                        <a:rPr kumimoji="1" lang="en-US" altLang="ja-JP" sz="1000" b="1" dirty="0"/>
                        <a:t>3</a:t>
                      </a:r>
                      <a:r>
                        <a:rPr kumimoji="1" lang="ja-JP" altLang="en-US" sz="1000" b="1" dirty="0"/>
                        <a:t>月末時点）</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155311">
                <a:tc>
                  <a:txBody>
                    <a:bodyPr/>
                    <a:lstStyle/>
                    <a:p>
                      <a:pPr algn="ctr"/>
                      <a:r>
                        <a:rPr kumimoji="1" lang="ja-JP" altLang="en-US" sz="1000" dirty="0">
                          <a:solidFill>
                            <a:schemeClr val="tx1"/>
                          </a:solidFill>
                          <a:latin typeface="+mn-ea"/>
                          <a:ea typeface="+mn-ea"/>
                        </a:rPr>
                        <a:t>シーズの事業化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latin typeface="+mn-ea"/>
                          <a:ea typeface="+mn-ea"/>
                        </a:rPr>
                        <a:t>○件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3061669"/>
                  </a:ext>
                </a:extLst>
              </a:tr>
              <a:tr h="155311">
                <a:tc>
                  <a:txBody>
                    <a:bodyPr/>
                    <a:lstStyle/>
                    <a:p>
                      <a:pPr algn="ctr"/>
                      <a:r>
                        <a:rPr kumimoji="1" lang="ja-JP" altLang="en-US" sz="1000" dirty="0">
                          <a:latin typeface="+mn-ea"/>
                          <a:ea typeface="+mn-ea"/>
                        </a:rPr>
                        <a:t>アクセラレータープログラムの提供開始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latin typeface="+mn-ea"/>
                          <a:ea typeface="+mn-ea"/>
                        </a:rPr>
                        <a:t>○社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72564677"/>
                  </a:ext>
                </a:extLst>
              </a:tr>
              <a:tr h="155311">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9946446"/>
                  </a:ext>
                </a:extLst>
              </a:tr>
            </a:tbl>
          </a:graphicData>
        </a:graphic>
      </p:graphicFrame>
      <p:sp>
        <p:nvSpPr>
          <p:cNvPr id="11" name="二等辺三角形 10">
            <a:extLst>
              <a:ext uri="{FF2B5EF4-FFF2-40B4-BE49-F238E27FC236}">
                <a16:creationId xmlns:a16="http://schemas.microsoft.com/office/drawing/2014/main" id="{7805E9F1-B8BC-4C0D-F358-F7CB2904B48C}"/>
              </a:ext>
            </a:extLst>
          </p:cNvPr>
          <p:cNvSpPr/>
          <p:nvPr/>
        </p:nvSpPr>
        <p:spPr>
          <a:xfrm rot="5400000">
            <a:off x="3808337" y="4678949"/>
            <a:ext cx="615413" cy="1523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panose="020B0500000000000000" pitchFamily="50" charset="-128"/>
              <a:ea typeface="Yu Gothic UI" panose="020B0500000000000000" pitchFamily="50" charset="-128"/>
            </a:endParaRPr>
          </a:p>
        </p:txBody>
      </p:sp>
      <p:sp>
        <p:nvSpPr>
          <p:cNvPr id="12" name="二等辺三角形 11">
            <a:extLst>
              <a:ext uri="{FF2B5EF4-FFF2-40B4-BE49-F238E27FC236}">
                <a16:creationId xmlns:a16="http://schemas.microsoft.com/office/drawing/2014/main" id="{2E2F82F6-1EA6-A058-3767-0A3B64C2C362}"/>
              </a:ext>
            </a:extLst>
          </p:cNvPr>
          <p:cNvSpPr/>
          <p:nvPr/>
        </p:nvSpPr>
        <p:spPr>
          <a:xfrm rot="5400000">
            <a:off x="6458977" y="4678949"/>
            <a:ext cx="615413" cy="1523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panose="020B0500000000000000" pitchFamily="50" charset="-128"/>
              <a:ea typeface="Yu Gothic UI" panose="020B0500000000000000" pitchFamily="50" charset="-128"/>
            </a:endParaRPr>
          </a:p>
        </p:txBody>
      </p:sp>
      <p:sp>
        <p:nvSpPr>
          <p:cNvPr id="13" name="テキスト ボックス 12">
            <a:extLst>
              <a:ext uri="{FF2B5EF4-FFF2-40B4-BE49-F238E27FC236}">
                <a16:creationId xmlns:a16="http://schemas.microsoft.com/office/drawing/2014/main" id="{0814C525-D8FB-1D9C-BB6F-A7CD17FEDD72}"/>
              </a:ext>
            </a:extLst>
          </p:cNvPr>
          <p:cNvSpPr txBox="1"/>
          <p:nvPr/>
        </p:nvSpPr>
        <p:spPr>
          <a:xfrm>
            <a:off x="415924" y="3492039"/>
            <a:ext cx="3436219" cy="338554"/>
          </a:xfrm>
          <a:prstGeom prst="rect">
            <a:avLst/>
          </a:prstGeom>
          <a:noFill/>
        </p:spPr>
        <p:txBody>
          <a:bodyPr wrap="square" rtlCol="0">
            <a:spAutoFit/>
          </a:bodyPr>
          <a:lstStyle/>
          <a:p>
            <a:r>
              <a:rPr kumimoji="1" lang="ja-JP" altLang="en-US" sz="1600" dirty="0">
                <a:latin typeface="Yu Gothic UI" panose="020B0500000000000000" pitchFamily="50" charset="-128"/>
                <a:ea typeface="Yu Gothic UI" panose="020B0500000000000000" pitchFamily="50" charset="-128"/>
              </a:rPr>
              <a:t>（下表はあくまで一例です）</a:t>
            </a:r>
          </a:p>
        </p:txBody>
      </p:sp>
      <p:sp>
        <p:nvSpPr>
          <p:cNvPr id="14" name="スライド番号プレースホルダー 13">
            <a:extLst>
              <a:ext uri="{FF2B5EF4-FFF2-40B4-BE49-F238E27FC236}">
                <a16:creationId xmlns:a16="http://schemas.microsoft.com/office/drawing/2014/main" id="{57D057E3-8EF0-AB9D-1A46-41D44C966E26}"/>
              </a:ext>
            </a:extLst>
          </p:cNvPr>
          <p:cNvSpPr>
            <a:spLocks noGrp="1"/>
          </p:cNvSpPr>
          <p:nvPr>
            <p:ph type="sldNum" sz="quarter" idx="12"/>
          </p:nvPr>
        </p:nvSpPr>
        <p:spPr/>
        <p:txBody>
          <a:bodyPr/>
          <a:lstStyle/>
          <a:p>
            <a:fld id="{086E3A1A-9A09-43B1-BA8C-30631DABF248}" type="slidenum">
              <a:rPr kumimoji="1" lang="ja-JP" altLang="en-US" smtClean="0"/>
              <a:pPr/>
              <a:t>5</a:t>
            </a:fld>
            <a:endParaRPr kumimoji="1" lang="ja-JP" altLang="en-US" dirty="0"/>
          </a:p>
        </p:txBody>
      </p:sp>
      <p:sp>
        <p:nvSpPr>
          <p:cNvPr id="2" name="正方形/長方形 1">
            <a:extLst>
              <a:ext uri="{FF2B5EF4-FFF2-40B4-BE49-F238E27FC236}">
                <a16:creationId xmlns:a16="http://schemas.microsoft.com/office/drawing/2014/main" id="{34F63EC6-55F3-3190-381C-1CBE6DE8C3F0}"/>
              </a:ext>
            </a:extLst>
          </p:cNvPr>
          <p:cNvSpPr/>
          <p:nvPr/>
        </p:nvSpPr>
        <p:spPr>
          <a:xfrm>
            <a:off x="569495" y="1256644"/>
            <a:ext cx="8460000" cy="209448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支援タイプを踏まえた上で、ビジョン・目標達成に向けてどのような取組が必要で、協定期間内にはどのような取組を行っていくか</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実施計画を踏まえ、年度ごとに設定した</a:t>
            </a:r>
            <a:r>
              <a:rPr kumimoji="1" lang="en-US" altLang="ja-JP" sz="1600" dirty="0">
                <a:solidFill>
                  <a:schemeClr val="tx1"/>
                </a:solidFill>
                <a:latin typeface="+mn-ea"/>
              </a:rPr>
              <a:t>KPI</a:t>
            </a:r>
            <a:r>
              <a:rPr kumimoji="1" lang="ja-JP" altLang="en-US" sz="1600" dirty="0">
                <a:solidFill>
                  <a:schemeClr val="tx1"/>
                </a:solidFill>
                <a:latin typeface="+mn-ea"/>
              </a:rPr>
              <a:t>の内容</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en-US" altLang="ja-JP" sz="1600" dirty="0">
                <a:solidFill>
                  <a:schemeClr val="tx1"/>
                </a:solidFill>
                <a:latin typeface="+mn-ea"/>
              </a:rPr>
              <a:t>KPI</a:t>
            </a:r>
            <a:r>
              <a:rPr kumimoji="1" lang="ja-JP" altLang="en-US" sz="1600" dirty="0">
                <a:solidFill>
                  <a:schemeClr val="tx1"/>
                </a:solidFill>
                <a:latin typeface="+mn-ea"/>
              </a:rPr>
              <a:t>とビジョン・目標の紐づけ（設定した</a:t>
            </a:r>
            <a:r>
              <a:rPr kumimoji="1" lang="en-US" altLang="ja-JP" sz="1600" dirty="0">
                <a:solidFill>
                  <a:schemeClr val="tx1"/>
                </a:solidFill>
                <a:latin typeface="+mn-ea"/>
              </a:rPr>
              <a:t>KPI</a:t>
            </a:r>
            <a:r>
              <a:rPr kumimoji="1" lang="ja-JP" altLang="en-US" sz="1600" dirty="0">
                <a:solidFill>
                  <a:schemeClr val="tx1"/>
                </a:solidFill>
                <a:latin typeface="+mn-ea"/>
              </a:rPr>
              <a:t>の達成が、ビジョン・目標の達成にどう寄与するかについての説明）</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924146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5200"/>
            <a:ext cx="6751158" cy="626701"/>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３　大学のスタートアップ支援体制の課題への認識、</a:t>
            </a:r>
          </a:p>
          <a:p>
            <a:pPr>
              <a:spcBef>
                <a:spcPts val="0"/>
              </a:spcBef>
              <a:buSzPct val="100000"/>
            </a:pPr>
            <a:r>
              <a:rPr kumimoji="1" lang="ja-JP" altLang="en-US" b="1" dirty="0"/>
              <a:t>　　レベルアップのポテンシャル</a:t>
            </a:r>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b"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B62EDC7C-0799-8404-C54E-AA24F271E801}"/>
              </a:ext>
            </a:extLst>
          </p:cNvPr>
          <p:cNvSpPr>
            <a:spLocks noGrp="1"/>
          </p:cNvSpPr>
          <p:nvPr>
            <p:ph type="sldNum" sz="quarter" idx="12"/>
          </p:nvPr>
        </p:nvSpPr>
        <p:spPr/>
        <p:txBody>
          <a:bodyPr/>
          <a:lstStyle/>
          <a:p>
            <a:fld id="{086E3A1A-9A09-43B1-BA8C-30631DABF248}" type="slidenum">
              <a:rPr kumimoji="1" lang="ja-JP" altLang="en-US" smtClean="0"/>
              <a:pPr/>
              <a:t>6</a:t>
            </a:fld>
            <a:endParaRPr kumimoji="1" lang="ja-JP" altLang="en-US" dirty="0"/>
          </a:p>
        </p:txBody>
      </p:sp>
      <p:sp>
        <p:nvSpPr>
          <p:cNvPr id="3" name="正方形/長方形 2">
            <a:extLst>
              <a:ext uri="{FF2B5EF4-FFF2-40B4-BE49-F238E27FC236}">
                <a16:creationId xmlns:a16="http://schemas.microsoft.com/office/drawing/2014/main" id="{CB371729-9719-A26E-61C1-23DB2781FD28}"/>
              </a:ext>
            </a:extLst>
          </p:cNvPr>
          <p:cNvSpPr/>
          <p:nvPr/>
        </p:nvSpPr>
        <p:spPr>
          <a:xfrm>
            <a:off x="608232" y="3767260"/>
            <a:ext cx="8460000" cy="141924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今までに行ってきた取組、スタートアップ支援体制整備に向けた検討状況</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理事／研究者等の学内意見、方針等</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大学発スタートアップの創出が将来的に促進されると考える根拠、ポテンシャル等</a:t>
            </a:r>
          </a:p>
        </p:txBody>
      </p:sp>
      <p:sp>
        <p:nvSpPr>
          <p:cNvPr id="5" name="正方形/長方形 4">
            <a:extLst>
              <a:ext uri="{FF2B5EF4-FFF2-40B4-BE49-F238E27FC236}">
                <a16:creationId xmlns:a16="http://schemas.microsoft.com/office/drawing/2014/main" id="{E7C8A93F-6B40-07BE-1132-F1A73A611C2E}"/>
              </a:ext>
            </a:extLst>
          </p:cNvPr>
          <p:cNvSpPr/>
          <p:nvPr/>
        </p:nvSpPr>
        <p:spPr bwMode="gray">
          <a:xfrm>
            <a:off x="608027" y="1713477"/>
            <a:ext cx="8460000" cy="594985"/>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r>
              <a:rPr lang="ja-JP" sz="1600" kern="100">
                <a:solidFill>
                  <a:srgbClr val="000000"/>
                </a:solidFill>
                <a:latin typeface="游ゴシック"/>
                <a:ea typeface="游ゴシック"/>
                <a:cs typeface="Times New Roman"/>
              </a:rPr>
              <a:t>意思決定権限を持つ責任者も含むトップマネジメント層が</a:t>
            </a:r>
            <a:r>
              <a:rPr lang="ja-JP" sz="1600" kern="100">
                <a:latin typeface="游ゴシック"/>
                <a:ea typeface="游ゴシック"/>
                <a:cs typeface="Times New Roman"/>
              </a:rPr>
              <a:t>大学</a:t>
            </a:r>
            <a:r>
              <a:rPr lang="ja-JP" sz="1600" kern="100">
                <a:solidFill>
                  <a:srgbClr val="000000"/>
                </a:solidFill>
                <a:latin typeface="游ゴシック"/>
                <a:ea typeface="游ゴシック"/>
                <a:cs typeface="Times New Roman"/>
              </a:rPr>
              <a:t>等</a:t>
            </a:r>
            <a:r>
              <a:rPr lang="ja-JP" sz="1600" kern="100">
                <a:latin typeface="游ゴシック"/>
                <a:ea typeface="游ゴシック"/>
                <a:cs typeface="Times New Roman"/>
              </a:rPr>
              <a:t>のスタートアップ創出支援体制に対して適切な課題意識を持ち、本事業へのコミットメントを示しているか</a:t>
            </a:r>
            <a:endParaRPr lang="ja-JP" altLang="ja-JP" sz="1600" kern="100">
              <a:effectLst/>
              <a:latin typeface="游ゴシック"/>
              <a:ea typeface="游ゴシック"/>
              <a:cs typeface="Times New Roman"/>
            </a:endParaRPr>
          </a:p>
        </p:txBody>
      </p:sp>
      <p:sp>
        <p:nvSpPr>
          <p:cNvPr id="7" name="正方形/長方形 6">
            <a:extLst>
              <a:ext uri="{FF2B5EF4-FFF2-40B4-BE49-F238E27FC236}">
                <a16:creationId xmlns:a16="http://schemas.microsoft.com/office/drawing/2014/main" id="{A68DD44D-ADE0-FDCF-845B-65C32CEDCA8C}"/>
              </a:ext>
            </a:extLst>
          </p:cNvPr>
          <p:cNvSpPr/>
          <p:nvPr/>
        </p:nvSpPr>
        <p:spPr bwMode="gray">
          <a:xfrm>
            <a:off x="597600" y="2430162"/>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lang="ja-JP" altLang="en-US" sz="1600" dirty="0">
                <a:effectLst/>
                <a:ea typeface="游ゴシック" panose="020B0400000000000000" pitchFamily="50" charset="-128"/>
                <a:cs typeface="Times New Roman" panose="02020603050405020304" pitchFamily="18" charset="0"/>
              </a:rPr>
              <a:t>本事業において行う予定の新たな試みの必要性について説明できているか</a:t>
            </a:r>
            <a:endParaRPr kumimoji="1" lang="ja-JP" altLang="en-US" sz="1600" dirty="0">
              <a:latin typeface="+mn-ea"/>
            </a:endParaRPr>
          </a:p>
        </p:txBody>
      </p:sp>
      <p:sp>
        <p:nvSpPr>
          <p:cNvPr id="8" name="正方形/長方形 7">
            <a:extLst>
              <a:ext uri="{FF2B5EF4-FFF2-40B4-BE49-F238E27FC236}">
                <a16:creationId xmlns:a16="http://schemas.microsoft.com/office/drawing/2014/main" id="{DA8BFA88-F631-F69F-A73F-3E55951E51B8}"/>
              </a:ext>
            </a:extLst>
          </p:cNvPr>
          <p:cNvSpPr/>
          <p:nvPr/>
        </p:nvSpPr>
        <p:spPr bwMode="gray">
          <a:xfrm>
            <a:off x="597600" y="2875862"/>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r>
              <a:rPr lang="ja-JP" altLang="ja-JP" sz="1600" spc="-150" dirty="0">
                <a:effectLst/>
                <a:ea typeface="游ゴシック" panose="020B0400000000000000" pitchFamily="50" charset="-128"/>
                <a:cs typeface="Times New Roman" panose="02020603050405020304" pitchFamily="18" charset="0"/>
              </a:rPr>
              <a:t>本事業を通じた課題解決により体制のレベルアップを図ることができ</a:t>
            </a:r>
            <a:r>
              <a:rPr lang="ja-JP" altLang="en-US" sz="1600" spc="-150" dirty="0">
                <a:effectLst/>
                <a:ea typeface="游ゴシック" panose="020B0400000000000000" pitchFamily="50" charset="-128"/>
                <a:cs typeface="Times New Roman" panose="02020603050405020304" pitchFamily="18" charset="0"/>
              </a:rPr>
              <a:t>る見込みがあるか</a:t>
            </a:r>
            <a:endParaRPr lang="ja-JP" altLang="ja-JP" sz="1600" kern="100" spc="-15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0" name="正方形/長方形 9">
            <a:extLst>
              <a:ext uri="{FF2B5EF4-FFF2-40B4-BE49-F238E27FC236}">
                <a16:creationId xmlns:a16="http://schemas.microsoft.com/office/drawing/2014/main" id="{0C51FC8B-93D2-5865-76B4-9953E40C7E66}"/>
              </a:ext>
            </a:extLst>
          </p:cNvPr>
          <p:cNvSpPr/>
          <p:nvPr/>
        </p:nvSpPr>
        <p:spPr bwMode="gray">
          <a:xfrm>
            <a:off x="597600" y="3321562"/>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学内の体制構築に向けた協力体制が取られているか</a:t>
            </a:r>
          </a:p>
        </p:txBody>
      </p:sp>
    </p:spTree>
    <p:extLst>
      <p:ext uri="{BB962C8B-B14F-4D97-AF65-F5344CB8AC3E}">
        <p14:creationId xmlns:p14="http://schemas.microsoft.com/office/powerpoint/2010/main" val="751846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４　実施に向けた主体性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03268" y="982949"/>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b"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54457"/>
            <a:ext cx="8460000" cy="648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コーディネーターを含め外部の支援も受けながら、大学等の役割を主体的に果たすことのできる体制が構築されているか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804823"/>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各主体が十分に連携して事業を推進する体制となっているか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10" name="テキスト ボックス 9"/>
          <p:cNvSpPr txBox="1"/>
          <p:nvPr/>
        </p:nvSpPr>
        <p:spPr>
          <a:xfrm>
            <a:off x="597600" y="2460782"/>
            <a:ext cx="3436219" cy="338554"/>
          </a:xfrm>
          <a:prstGeom prst="rect">
            <a:avLst/>
          </a:prstGeom>
          <a:noFill/>
        </p:spPr>
        <p:txBody>
          <a:bodyPr wrap="square" rtlCol="0">
            <a:spAutoFit/>
          </a:bodyPr>
          <a:lstStyle/>
          <a:p>
            <a:r>
              <a:rPr kumimoji="1" lang="ja-JP" altLang="en-US" sz="1600" dirty="0"/>
              <a:t>（グループでの応募の場合）</a:t>
            </a:r>
          </a:p>
        </p:txBody>
      </p:sp>
      <p:sp>
        <p:nvSpPr>
          <p:cNvPr id="2" name="スライド番号プレースホルダー 1">
            <a:extLst>
              <a:ext uri="{FF2B5EF4-FFF2-40B4-BE49-F238E27FC236}">
                <a16:creationId xmlns:a16="http://schemas.microsoft.com/office/drawing/2014/main" id="{9A62948A-AF61-65E5-4517-8E451E291EB0}"/>
              </a:ext>
            </a:extLst>
          </p:cNvPr>
          <p:cNvSpPr>
            <a:spLocks noGrp="1"/>
          </p:cNvSpPr>
          <p:nvPr>
            <p:ph type="sldNum" sz="quarter" idx="12"/>
          </p:nvPr>
        </p:nvSpPr>
        <p:spPr/>
        <p:txBody>
          <a:bodyPr/>
          <a:lstStyle/>
          <a:p>
            <a:fld id="{086E3A1A-9A09-43B1-BA8C-30631DABF248}" type="slidenum">
              <a:rPr kumimoji="1" lang="ja-JP" altLang="en-US" smtClean="0"/>
              <a:pPr/>
              <a:t>7</a:t>
            </a:fld>
            <a:endParaRPr kumimoji="1" lang="ja-JP" altLang="en-US" dirty="0"/>
          </a:p>
        </p:txBody>
      </p:sp>
      <p:sp>
        <p:nvSpPr>
          <p:cNvPr id="7" name="正方形/長方形 6">
            <a:extLst>
              <a:ext uri="{FF2B5EF4-FFF2-40B4-BE49-F238E27FC236}">
                <a16:creationId xmlns:a16="http://schemas.microsoft.com/office/drawing/2014/main" id="{1881E36F-674D-8C74-D627-3CF506C2A0AC}"/>
              </a:ext>
            </a:extLst>
          </p:cNvPr>
          <p:cNvSpPr/>
          <p:nvPr/>
        </p:nvSpPr>
        <p:spPr>
          <a:xfrm>
            <a:off x="597599" y="3354353"/>
            <a:ext cx="8460000" cy="139906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事業実施に当たっての体制図、各部署の役割や責任の範囲等</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他ステークホルダーとの連携体制</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グループでの応募の場合、各主体の役割等が分かる体制図等</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3600718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予算計画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66951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en-US" altLang="ja-JP" sz="1600" dirty="0">
                <a:latin typeface="+mn-ea"/>
              </a:rPr>
              <a:t>KPI</a:t>
            </a:r>
            <a:r>
              <a:rPr kumimoji="1" lang="ja-JP" altLang="en-US" sz="1600" dirty="0">
                <a:latin typeface="+mn-ea"/>
              </a:rPr>
              <a:t>の達成に向けて、適切な申請額が設定されているか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D3C38FCC-00EC-EE0D-106B-5F1273028491}"/>
              </a:ext>
            </a:extLst>
          </p:cNvPr>
          <p:cNvSpPr>
            <a:spLocks noGrp="1"/>
          </p:cNvSpPr>
          <p:nvPr>
            <p:ph type="sldNum" sz="quarter" idx="12"/>
          </p:nvPr>
        </p:nvSpPr>
        <p:spPr/>
        <p:txBody>
          <a:bodyPr/>
          <a:lstStyle/>
          <a:p>
            <a:fld id="{086E3A1A-9A09-43B1-BA8C-30631DABF248}" type="slidenum">
              <a:rPr kumimoji="1" lang="ja-JP" altLang="en-US" smtClean="0"/>
              <a:pPr/>
              <a:t>8</a:t>
            </a:fld>
            <a:endParaRPr kumimoji="1" lang="ja-JP" altLang="en-US" dirty="0"/>
          </a:p>
        </p:txBody>
      </p:sp>
      <p:sp>
        <p:nvSpPr>
          <p:cNvPr id="3" name="正方形/長方形 2">
            <a:extLst>
              <a:ext uri="{FF2B5EF4-FFF2-40B4-BE49-F238E27FC236}">
                <a16:creationId xmlns:a16="http://schemas.microsoft.com/office/drawing/2014/main" id="{EDC56DB0-862D-E9AD-6491-148B60EA4445}"/>
              </a:ext>
            </a:extLst>
          </p:cNvPr>
          <p:cNvSpPr/>
          <p:nvPr/>
        </p:nvSpPr>
        <p:spPr>
          <a:xfrm>
            <a:off x="597598" y="2123364"/>
            <a:ext cx="8460000" cy="1800000"/>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180975" lvl="1" indent="-180975">
              <a:spcBef>
                <a:spcPts val="1200"/>
              </a:spcBef>
              <a:buFont typeface="Wingdings" panose="05000000000000000000" pitchFamily="2" charset="2"/>
              <a:buChar char="n"/>
            </a:pPr>
            <a:r>
              <a:rPr kumimoji="1" lang="ja-JP" altLang="en-US" sz="1600" dirty="0">
                <a:solidFill>
                  <a:schemeClr val="tx1"/>
                </a:solidFill>
                <a:latin typeface="+mn-ea"/>
              </a:rPr>
              <a:t>「２　</a:t>
            </a:r>
            <a:r>
              <a:rPr kumimoji="1" lang="ja-JP" altLang="en-US" sz="1600" dirty="0">
                <a:solidFill>
                  <a:schemeClr val="tx1"/>
                </a:solidFill>
              </a:rPr>
              <a:t>実施計画・</a:t>
            </a:r>
            <a:r>
              <a:rPr kumimoji="1" lang="en-US" altLang="ja-JP" sz="1600" dirty="0">
                <a:solidFill>
                  <a:schemeClr val="tx1"/>
                </a:solidFill>
                <a:latin typeface="+mn-ea"/>
              </a:rPr>
              <a:t> KPI</a:t>
            </a:r>
            <a:r>
              <a:rPr kumimoji="1" lang="ja-JP" altLang="en-US" sz="1600" dirty="0">
                <a:solidFill>
                  <a:schemeClr val="tx1"/>
                </a:solidFill>
              </a:rPr>
              <a:t>の設定」</a:t>
            </a:r>
            <a:r>
              <a:rPr kumimoji="1" lang="ja-JP" altLang="en-US" sz="1600" dirty="0">
                <a:solidFill>
                  <a:schemeClr val="tx1"/>
                </a:solidFill>
                <a:latin typeface="+mn-ea"/>
              </a:rPr>
              <a:t>で、設定した</a:t>
            </a:r>
            <a:r>
              <a:rPr kumimoji="1" lang="en-US" altLang="ja-JP" sz="1600" dirty="0">
                <a:solidFill>
                  <a:schemeClr val="tx1"/>
                </a:solidFill>
                <a:latin typeface="+mn-ea"/>
              </a:rPr>
              <a:t>KPI</a:t>
            </a:r>
            <a:r>
              <a:rPr kumimoji="1" lang="ja-JP" altLang="en-US" sz="1600" dirty="0">
                <a:solidFill>
                  <a:schemeClr val="tx1"/>
                </a:solidFill>
                <a:latin typeface="+mn-ea"/>
              </a:rPr>
              <a:t>項目ごとの申請額及び全体の申請額（</a:t>
            </a:r>
            <a:r>
              <a:rPr kumimoji="1" lang="en-US" altLang="ja-JP" sz="1600" dirty="0">
                <a:solidFill>
                  <a:schemeClr val="tx1"/>
                </a:solidFill>
                <a:latin typeface="+mn-ea"/>
              </a:rPr>
              <a:t>KPI</a:t>
            </a:r>
            <a:r>
              <a:rPr kumimoji="1" lang="ja-JP" altLang="en-US" sz="1600" dirty="0">
                <a:solidFill>
                  <a:schemeClr val="tx1"/>
                </a:solidFill>
                <a:latin typeface="+mn-ea"/>
              </a:rPr>
              <a:t>項目ごとの申請額の合計）</a:t>
            </a:r>
            <a:endParaRPr kumimoji="1" lang="en-US" altLang="ja-JP" sz="1600" dirty="0">
              <a:solidFill>
                <a:schemeClr val="tx1"/>
              </a:solidFill>
              <a:latin typeface="+mn-ea"/>
            </a:endParaRPr>
          </a:p>
          <a:p>
            <a:pPr marL="0" lvl="1">
              <a:spcBef>
                <a:spcPts val="1200"/>
              </a:spcBef>
            </a:pPr>
            <a:r>
              <a:rPr kumimoji="1" lang="ja-JP" altLang="en-US" sz="1600" dirty="0">
                <a:solidFill>
                  <a:schemeClr val="tx1"/>
                </a:solidFill>
                <a:latin typeface="游ゴシック"/>
                <a:ea typeface="游ゴシック"/>
              </a:rPr>
              <a:t>　</a:t>
            </a:r>
            <a:r>
              <a:rPr kumimoji="1" lang="en-US" altLang="ja-JP" sz="1600" dirty="0">
                <a:solidFill>
                  <a:schemeClr val="tx1"/>
                </a:solidFill>
                <a:latin typeface="游ゴシック"/>
                <a:ea typeface="游ゴシック"/>
              </a:rPr>
              <a:t>【</a:t>
            </a:r>
            <a:r>
              <a:rPr kumimoji="1" lang="ja-JP" altLang="en-US" sz="1600" dirty="0">
                <a:solidFill>
                  <a:schemeClr val="tx1"/>
                </a:solidFill>
                <a:latin typeface="游ゴシック"/>
                <a:ea typeface="游ゴシック"/>
              </a:rPr>
              <a:t>申請額上限（税込）</a:t>
            </a:r>
            <a:r>
              <a:rPr kumimoji="1" lang="en-US" altLang="ja-JP" sz="1600" dirty="0">
                <a:solidFill>
                  <a:schemeClr val="tx1"/>
                </a:solidFill>
                <a:latin typeface="游ゴシック"/>
                <a:ea typeface="游ゴシック"/>
              </a:rPr>
              <a:t>】</a:t>
            </a:r>
            <a:r>
              <a:rPr kumimoji="1" lang="ja-JP" altLang="en-US" sz="1600" dirty="0">
                <a:solidFill>
                  <a:schemeClr val="tx1"/>
                </a:solidFill>
                <a:latin typeface="游ゴシック"/>
                <a:ea typeface="游ゴシック"/>
              </a:rPr>
              <a:t>令和６年度：3</a:t>
            </a:r>
            <a:r>
              <a:rPr kumimoji="1" lang="en-US" altLang="ja-JP" sz="1600" dirty="0">
                <a:solidFill>
                  <a:schemeClr val="tx1"/>
                </a:solidFill>
                <a:latin typeface="游ゴシック"/>
                <a:ea typeface="游ゴシック"/>
              </a:rPr>
              <a:t>,150</a:t>
            </a:r>
            <a:r>
              <a:rPr kumimoji="1" lang="ja-JP" altLang="en-US" sz="1600" dirty="0">
                <a:solidFill>
                  <a:schemeClr val="tx1"/>
                </a:solidFill>
                <a:latin typeface="游ゴシック"/>
                <a:ea typeface="游ゴシック"/>
              </a:rPr>
              <a:t>万円、令和７年度：7</a:t>
            </a:r>
            <a:r>
              <a:rPr kumimoji="1" lang="en-US" altLang="ja-JP" sz="1600" dirty="0">
                <a:solidFill>
                  <a:schemeClr val="tx1"/>
                </a:solidFill>
                <a:latin typeface="游ゴシック"/>
                <a:ea typeface="游ゴシック"/>
              </a:rPr>
              <a:t>,590</a:t>
            </a:r>
            <a:r>
              <a:rPr kumimoji="1" lang="ja-JP" altLang="en-US" sz="1600" dirty="0">
                <a:solidFill>
                  <a:schemeClr val="tx1"/>
                </a:solidFill>
                <a:latin typeface="游ゴシック"/>
                <a:ea typeface="游ゴシック"/>
              </a:rPr>
              <a:t>万円</a:t>
            </a:r>
            <a:endParaRPr lang="en-US" altLang="ja-JP" sz="1600" dirty="0">
              <a:solidFill>
                <a:schemeClr val="tx1"/>
              </a:solidFill>
              <a:latin typeface="游ゴシック"/>
              <a:ea typeface="游ゴシック"/>
            </a:endParaRPr>
          </a:p>
        </p:txBody>
      </p:sp>
    </p:spTree>
    <p:extLst>
      <p:ext uri="{BB962C8B-B14F-4D97-AF65-F5344CB8AC3E}">
        <p14:creationId xmlns:p14="http://schemas.microsoft.com/office/powerpoint/2010/main" val="4251782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予算計画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2" name="スライド番号プレースホルダー 1">
            <a:extLst>
              <a:ext uri="{FF2B5EF4-FFF2-40B4-BE49-F238E27FC236}">
                <a16:creationId xmlns:a16="http://schemas.microsoft.com/office/drawing/2014/main" id="{D3C38FCC-00EC-EE0D-106B-5F1273028491}"/>
              </a:ext>
            </a:extLst>
          </p:cNvPr>
          <p:cNvSpPr>
            <a:spLocks noGrp="1"/>
          </p:cNvSpPr>
          <p:nvPr>
            <p:ph type="sldNum" sz="quarter" idx="12"/>
          </p:nvPr>
        </p:nvSpPr>
        <p:spPr/>
        <p:txBody>
          <a:bodyPr/>
          <a:lstStyle/>
          <a:p>
            <a:fld id="{086E3A1A-9A09-43B1-BA8C-30631DABF248}" type="slidenum">
              <a:rPr kumimoji="1" lang="ja-JP" altLang="en-US" smtClean="0"/>
              <a:pPr/>
              <a:t>9</a:t>
            </a:fld>
            <a:endParaRPr kumimoji="1" lang="ja-JP" altLang="en-US" dirty="0"/>
          </a:p>
        </p:txBody>
      </p:sp>
      <p:sp>
        <p:nvSpPr>
          <p:cNvPr id="5" name="テキスト ボックス 4">
            <a:extLst>
              <a:ext uri="{FF2B5EF4-FFF2-40B4-BE49-F238E27FC236}">
                <a16:creationId xmlns:a16="http://schemas.microsoft.com/office/drawing/2014/main" id="{97FEE040-1E15-507F-1B73-736531E4053E}"/>
              </a:ext>
            </a:extLst>
          </p:cNvPr>
          <p:cNvSpPr txBox="1"/>
          <p:nvPr/>
        </p:nvSpPr>
        <p:spPr>
          <a:xfrm>
            <a:off x="415924" y="1175119"/>
            <a:ext cx="3436219" cy="338554"/>
          </a:xfrm>
          <a:prstGeom prst="rect">
            <a:avLst/>
          </a:prstGeom>
          <a:noFill/>
        </p:spPr>
        <p:txBody>
          <a:bodyPr wrap="square" rtlCol="0">
            <a:spAutoFit/>
          </a:bodyPr>
          <a:lstStyle/>
          <a:p>
            <a:r>
              <a:rPr kumimoji="1" lang="ja-JP" altLang="en-US" sz="1600" dirty="0">
                <a:latin typeface="Yu Gothic UI" panose="020B0500000000000000" pitchFamily="50" charset="-128"/>
                <a:ea typeface="Yu Gothic UI" panose="020B0500000000000000" pitchFamily="50" charset="-128"/>
              </a:rPr>
              <a:t>（下表はあくまで一例です）</a:t>
            </a:r>
          </a:p>
        </p:txBody>
      </p:sp>
      <p:graphicFrame>
        <p:nvGraphicFramePr>
          <p:cNvPr id="8" name="表 7">
            <a:extLst>
              <a:ext uri="{FF2B5EF4-FFF2-40B4-BE49-F238E27FC236}">
                <a16:creationId xmlns:a16="http://schemas.microsoft.com/office/drawing/2014/main" id="{B1FE455A-F8F3-4C01-BB0B-9968B703C3A2}"/>
              </a:ext>
            </a:extLst>
          </p:cNvPr>
          <p:cNvGraphicFramePr>
            <a:graphicFrameLocks noGrp="1"/>
          </p:cNvGraphicFramePr>
          <p:nvPr>
            <p:extLst>
              <p:ext uri="{D42A27DB-BD31-4B8C-83A1-F6EECF244321}">
                <p14:modId xmlns:p14="http://schemas.microsoft.com/office/powerpoint/2010/main" val="193717896"/>
              </p:ext>
            </p:extLst>
          </p:nvPr>
        </p:nvGraphicFramePr>
        <p:xfrm>
          <a:off x="1127375" y="1513673"/>
          <a:ext cx="7651249" cy="4428387"/>
        </p:xfrm>
        <a:graphic>
          <a:graphicData uri="http://schemas.openxmlformats.org/drawingml/2006/table">
            <a:tbl>
              <a:tblPr firstRow="1" bandRow="1">
                <a:tableStyleId>{2D5ABB26-0587-4C30-8999-92F81FD0307C}</a:tableStyleId>
              </a:tblPr>
              <a:tblGrid>
                <a:gridCol w="230080">
                  <a:extLst>
                    <a:ext uri="{9D8B030D-6E8A-4147-A177-3AD203B41FA5}">
                      <a16:colId xmlns:a16="http://schemas.microsoft.com/office/drawing/2014/main" val="4252237783"/>
                    </a:ext>
                  </a:extLst>
                </a:gridCol>
                <a:gridCol w="1260000">
                  <a:extLst>
                    <a:ext uri="{9D8B030D-6E8A-4147-A177-3AD203B41FA5}">
                      <a16:colId xmlns:a16="http://schemas.microsoft.com/office/drawing/2014/main" val="1638186216"/>
                    </a:ext>
                  </a:extLst>
                </a:gridCol>
                <a:gridCol w="173580">
                  <a:extLst>
                    <a:ext uri="{9D8B030D-6E8A-4147-A177-3AD203B41FA5}">
                      <a16:colId xmlns:a16="http://schemas.microsoft.com/office/drawing/2014/main" val="1463653023"/>
                    </a:ext>
                  </a:extLst>
                </a:gridCol>
                <a:gridCol w="2003951">
                  <a:extLst>
                    <a:ext uri="{9D8B030D-6E8A-4147-A177-3AD203B41FA5}">
                      <a16:colId xmlns:a16="http://schemas.microsoft.com/office/drawing/2014/main" val="2653190123"/>
                    </a:ext>
                  </a:extLst>
                </a:gridCol>
                <a:gridCol w="540000">
                  <a:extLst>
                    <a:ext uri="{9D8B030D-6E8A-4147-A177-3AD203B41FA5}">
                      <a16:colId xmlns:a16="http://schemas.microsoft.com/office/drawing/2014/main" val="540641204"/>
                    </a:ext>
                  </a:extLst>
                </a:gridCol>
                <a:gridCol w="324000">
                  <a:extLst>
                    <a:ext uri="{9D8B030D-6E8A-4147-A177-3AD203B41FA5}">
                      <a16:colId xmlns:a16="http://schemas.microsoft.com/office/drawing/2014/main" val="2556782707"/>
                    </a:ext>
                  </a:extLst>
                </a:gridCol>
                <a:gridCol w="2321718">
                  <a:extLst>
                    <a:ext uri="{9D8B030D-6E8A-4147-A177-3AD203B41FA5}">
                      <a16:colId xmlns:a16="http://schemas.microsoft.com/office/drawing/2014/main" val="3259727446"/>
                    </a:ext>
                  </a:extLst>
                </a:gridCol>
                <a:gridCol w="797920">
                  <a:extLst>
                    <a:ext uri="{9D8B030D-6E8A-4147-A177-3AD203B41FA5}">
                      <a16:colId xmlns:a16="http://schemas.microsoft.com/office/drawing/2014/main" val="2764897806"/>
                    </a:ext>
                  </a:extLst>
                </a:gridCol>
              </a:tblGrid>
              <a:tr h="391464">
                <a:tc>
                  <a:txBody>
                    <a:bodyPr/>
                    <a:lstStyle/>
                    <a:p>
                      <a:pPr algn="ctr"/>
                      <a:endParaRPr kumimoji="1" lang="ja-JP" altLang="en-US" sz="1000" dirty="0">
                        <a:latin typeface="+mn-ea"/>
                        <a:ea typeface="+mn-ea"/>
                      </a:endParaRPr>
                    </a:p>
                  </a:txBody>
                  <a:tcPr marL="74090" marR="74090" marT="37043" marB="37043"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dirty="0">
                          <a:latin typeface="+mn-ea"/>
                          <a:ea typeface="+mn-ea"/>
                        </a:rPr>
                        <a:t>実施計画</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4">
                  <a:txBody>
                    <a:bodyPr/>
                    <a:lstStyle/>
                    <a:p>
                      <a:pPr algn="ctr"/>
                      <a:r>
                        <a:rPr kumimoji="1" lang="en-US" altLang="ja-JP" sz="1000" dirty="0">
                          <a:latin typeface="+mn-ea"/>
                          <a:ea typeface="+mn-ea"/>
                        </a:rPr>
                        <a:t>KPI</a:t>
                      </a:r>
                      <a:endParaRPr kumimoji="1" lang="ja-JP" altLang="en-US" sz="10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latin typeface="+mn-ea"/>
                          <a:ea typeface="+mn-ea"/>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CCCFF"/>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a:latin typeface="+mn-ea"/>
                          <a:ea typeface="+mn-ea"/>
                        </a:rPr>
                        <a:t>主な必要経費</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b="1" dirty="0">
                          <a:latin typeface="+mn-ea"/>
                          <a:ea typeface="+mn-ea"/>
                        </a:rPr>
                        <a:t>申請額</a:t>
                      </a:r>
                      <a:r>
                        <a:rPr kumimoji="1" lang="en-US" altLang="ja-JP" sz="1000" b="1" dirty="0">
                          <a:latin typeface="+mn-ea"/>
                          <a:ea typeface="+mn-ea"/>
                        </a:rPr>
                        <a:t>(</a:t>
                      </a:r>
                      <a:r>
                        <a:rPr kumimoji="1" lang="ja-JP" altLang="en-US" sz="1000" b="1" dirty="0">
                          <a:latin typeface="+mn-ea"/>
                          <a:ea typeface="+mn-ea"/>
                        </a:rPr>
                        <a:t>円・税込</a:t>
                      </a:r>
                      <a:r>
                        <a:rPr kumimoji="1" lang="en-US" altLang="ja-JP" sz="1000" b="1" dirty="0">
                          <a:latin typeface="+mn-ea"/>
                          <a:ea typeface="+mn-ea"/>
                        </a:rPr>
                        <a:t>)</a:t>
                      </a:r>
                      <a:endParaRPr kumimoji="1" lang="ja-JP" altLang="en-US"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3061669"/>
                  </a:ext>
                </a:extLst>
              </a:tr>
              <a:tr h="241971">
                <a:tc rowSpan="7">
                  <a:txBody>
                    <a:bodyPr/>
                    <a:lstStyle/>
                    <a:p>
                      <a:pPr algn="ctr"/>
                      <a:r>
                        <a:rPr kumimoji="1" lang="ja-JP" altLang="en-US" sz="1000" dirty="0">
                          <a:latin typeface="+mn-ea"/>
                          <a:ea typeface="+mn-ea"/>
                        </a:rPr>
                        <a:t>令和６年度</a:t>
                      </a:r>
                    </a:p>
                  </a:txBody>
                  <a:tcPr marL="92149" marR="92149" marT="46074" marB="46074"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sz="1000" dirty="0">
                          <a:latin typeface="+mn-ea"/>
                          <a:ea typeface="+mn-ea"/>
                        </a:rPr>
                        <a:t>シーズ掘り起こし</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①</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ピッチイベント開催</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ブース出展費用、広告費</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9325924"/>
                  </a:ext>
                </a:extLst>
              </a:tr>
              <a:tr h="241971">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tc>
                  <a:txBody>
                    <a:bodyPr/>
                    <a:lstStyle/>
                    <a:p>
                      <a:pPr algn="ctr"/>
                      <a:r>
                        <a:rPr kumimoji="1" lang="ja-JP" altLang="en-US" sz="1000" dirty="0">
                          <a:latin typeface="+mn-ea"/>
                          <a:ea typeface="+mn-ea"/>
                        </a:rPr>
                        <a:t>②</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PoC</a:t>
                      </a:r>
                      <a:r>
                        <a:rPr kumimoji="1" lang="ja-JP" altLang="en-US" sz="1000" dirty="0">
                          <a:latin typeface="+mn-ea"/>
                          <a:ea typeface="+mn-ea"/>
                        </a:rPr>
                        <a:t>の実施</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2021398"/>
                  </a:ext>
                </a:extLst>
              </a:tr>
              <a:tr h="25427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tc>
                  <a:txBody>
                    <a:bodyPr/>
                    <a:lstStyle/>
                    <a:p>
                      <a:pPr algn="ctr"/>
                      <a:r>
                        <a:rPr kumimoji="1" lang="ja-JP" altLang="en-US" sz="1000" dirty="0">
                          <a:latin typeface="+mn-ea"/>
                          <a:ea typeface="+mn-ea"/>
                        </a:rPr>
                        <a:t>③</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マーケットリサーチの実施</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68241024"/>
                  </a:ext>
                </a:extLst>
              </a:tr>
              <a:tr h="391092">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kumimoji="1" lang="ja-JP" altLang="en-US" sz="1000" dirty="0">
                          <a:latin typeface="+mn-ea"/>
                          <a:ea typeface="+mn-ea"/>
                        </a:rPr>
                        <a:t>組織内体制構築</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④</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体制整備に必要な</a:t>
                      </a:r>
                      <a:endParaRPr kumimoji="1" lang="en-US" altLang="ja-JP" sz="1000" dirty="0">
                        <a:latin typeface="+mn-ea"/>
                        <a:ea typeface="+mn-ea"/>
                      </a:endParaRPr>
                    </a:p>
                    <a:p>
                      <a:pPr algn="ctr"/>
                      <a:r>
                        <a:rPr kumimoji="1" lang="ja-JP" altLang="en-US" sz="1000" dirty="0">
                          <a:latin typeface="+mn-ea"/>
                          <a:ea typeface="+mn-ea"/>
                        </a:rPr>
                        <a:t>人材の雇用</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846444"/>
                  </a:ext>
                </a:extLst>
              </a:tr>
              <a:tr h="390224">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kumimoji="1" lang="ja-JP" altLang="en-US" sz="1000" dirty="0">
                          <a:latin typeface="+mn-ea"/>
                          <a:ea typeface="+mn-ea"/>
                        </a:rPr>
                        <a:t>⑤</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アクセラレーターとの</a:t>
                      </a:r>
                      <a:endParaRPr kumimoji="1" lang="en-US" altLang="ja-JP" sz="1000" dirty="0">
                        <a:latin typeface="+mn-ea"/>
                        <a:ea typeface="+mn-ea"/>
                      </a:endParaRPr>
                    </a:p>
                    <a:p>
                      <a:pPr algn="ctr"/>
                      <a:r>
                        <a:rPr kumimoji="1" lang="ja-JP" altLang="en-US" sz="1000" dirty="0">
                          <a:latin typeface="+mn-ea"/>
                          <a:ea typeface="+mn-ea"/>
                        </a:rPr>
                        <a:t>マッチング</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99122606"/>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7440939"/>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algn="ctr"/>
                      <a:r>
                        <a:rPr kumimoji="1" lang="ja-JP" altLang="en-US" sz="1000" dirty="0">
                          <a:latin typeface="+mn-ea"/>
                          <a:ea typeface="+mn-ea"/>
                        </a:rPr>
                        <a:t>合計（令和６年度分）</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合計（令和</a:t>
                      </a:r>
                      <a:r>
                        <a:rPr kumimoji="1" lang="en-US" altLang="ja-JP" sz="1000" dirty="0">
                          <a:latin typeface="+mn-ea"/>
                          <a:ea typeface="+mn-ea"/>
                        </a:rPr>
                        <a:t>5</a:t>
                      </a:r>
                      <a:r>
                        <a:rPr kumimoji="1" lang="ja-JP" altLang="en-US" sz="1000" dirty="0">
                          <a:latin typeface="+mn-ea"/>
                          <a:ea typeface="+mn-ea"/>
                        </a:rPr>
                        <a:t>年度分）</a:t>
                      </a: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9902249"/>
                  </a:ext>
                </a:extLst>
              </a:tr>
              <a:tr h="208605">
                <a:tc rowSpan="7">
                  <a:txBody>
                    <a:bodyPr/>
                    <a:lstStyle/>
                    <a:p>
                      <a:pPr algn="ctr"/>
                      <a:r>
                        <a:rPr kumimoji="1" lang="ja-JP" altLang="en-US" sz="1000" dirty="0">
                          <a:latin typeface="+mn-ea"/>
                          <a:ea typeface="+mn-ea"/>
                        </a:rPr>
                        <a:t>令和７年度</a:t>
                      </a:r>
                    </a:p>
                  </a:txBody>
                  <a:tcPr marL="92149" marR="92149" marT="46074" marB="46074"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rowSpan="2">
                  <a:txBody>
                    <a:bodyPr/>
                    <a:lstStyle/>
                    <a:p>
                      <a:pPr algn="ctr"/>
                      <a:r>
                        <a:rPr kumimoji="1" lang="ja-JP" altLang="en-US" sz="1000" dirty="0">
                          <a:latin typeface="+mn-ea"/>
                          <a:ea typeface="+mn-ea"/>
                        </a:rPr>
                        <a:t>○○</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①</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回</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465300"/>
                  </a:ext>
                </a:extLst>
              </a:tr>
              <a:tr h="258946">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a:txBody>
                    <a:bodyPr/>
                    <a:lstStyle/>
                    <a:p>
                      <a:pPr algn="ctr"/>
                      <a:r>
                        <a:rPr kumimoji="1" lang="ja-JP" altLang="en-US" sz="1000" dirty="0">
                          <a:latin typeface="+mn-ea"/>
                          <a:ea typeface="+mn-ea"/>
                        </a:rPr>
                        <a:t>②</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2654248"/>
                  </a:ext>
                </a:extLst>
              </a:tr>
              <a:tr h="20860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sz="1000" dirty="0"/>
                        <a:t>○○</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③</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940840"/>
                  </a:ext>
                </a:extLst>
              </a:tr>
              <a:tr h="339806">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a:txBody>
                    <a:bodyPr/>
                    <a:lstStyle/>
                    <a:p>
                      <a:pPr algn="ctr"/>
                      <a:r>
                        <a:rPr kumimoji="1" lang="ja-JP" altLang="en-US" sz="1000" dirty="0">
                          <a:latin typeface="+mn-ea"/>
                          <a:ea typeface="+mn-ea"/>
                        </a:rPr>
                        <a:t>④</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9315456"/>
                  </a:ext>
                </a:extLst>
              </a:tr>
              <a:tr h="20860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kumimoji="1" lang="ja-JP" altLang="en-US" sz="1000" dirty="0">
                          <a:latin typeface="+mn-ea"/>
                          <a:ea typeface="+mn-ea"/>
                        </a:rPr>
                        <a:t>⑤</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件</a:t>
                      </a:r>
                      <a:endParaRPr kumimoji="1" lang="en-US" altLang="ja-JP" sz="1000" dirty="0">
                        <a:solidFill>
                          <a:schemeClr val="tx1"/>
                        </a:solidFill>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945511"/>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4880990"/>
                  </a:ext>
                </a:extLst>
              </a:tr>
              <a:tr h="225241">
                <a:tc vMerge="1">
                  <a:txBody>
                    <a:bodyPr/>
                    <a:lstStyle/>
                    <a:p>
                      <a:pPr algn="ctr"/>
                      <a:endParaRPr kumimoji="1" lang="ja-JP" altLang="en-US" sz="1100" dirty="0">
                        <a:latin typeface="+mn-ea"/>
                        <a:ea typeface="+mn-ea"/>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gridSpan="6">
                  <a:txBody>
                    <a:bodyPr/>
                    <a:lstStyle/>
                    <a:p>
                      <a:pPr algn="ctr"/>
                      <a:r>
                        <a:rPr kumimoji="1" lang="ja-JP" altLang="en-US" sz="1000" dirty="0">
                          <a:latin typeface="+mn-ea"/>
                          <a:ea typeface="+mn-ea"/>
                        </a:rPr>
                        <a:t>合計（令和７年度分）</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合計（令和</a:t>
                      </a:r>
                      <a:r>
                        <a:rPr kumimoji="1" lang="en-US" altLang="ja-JP" sz="1000" dirty="0">
                          <a:latin typeface="+mn-ea"/>
                          <a:ea typeface="+mn-ea"/>
                        </a:rPr>
                        <a:t>6</a:t>
                      </a:r>
                      <a:r>
                        <a:rPr kumimoji="1" lang="ja-JP" altLang="en-US" sz="1000" dirty="0">
                          <a:latin typeface="+mn-ea"/>
                          <a:ea typeface="+mn-ea"/>
                        </a:rPr>
                        <a:t>年度分）</a:t>
                      </a: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4015744"/>
                  </a:ext>
                </a:extLst>
              </a:tr>
              <a:tr h="221811">
                <a:tc gridSpan="7">
                  <a:txBody>
                    <a:bodyPr/>
                    <a:lstStyle/>
                    <a:p>
                      <a:pPr algn="ctr"/>
                      <a:r>
                        <a:rPr kumimoji="1" lang="ja-JP" altLang="en-US" sz="1000" dirty="0">
                          <a:latin typeface="+mn-ea"/>
                          <a:ea typeface="+mn-ea"/>
                        </a:rPr>
                        <a:t>合計（申請全体）</a:t>
                      </a:r>
                    </a:p>
                  </a:txBody>
                  <a:tcPr marL="74090" marR="74090" marT="37043" marB="37043"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000" dirty="0">
                        <a:latin typeface="+mn-ea"/>
                        <a:ea typeface="+mn-ea"/>
                      </a:endParaRPr>
                    </a:p>
                  </a:txBody>
                  <a:tcPr marL="74090" marR="74090" marT="37043" marB="37043"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合計（申請全体）</a:t>
                      </a:r>
                    </a:p>
                  </a:txBody>
                  <a:tcPr marL="90857" marR="90857" marT="45428" marB="4542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27920007"/>
                  </a:ext>
                </a:extLst>
              </a:tr>
            </a:tbl>
          </a:graphicData>
        </a:graphic>
      </p:graphicFrame>
    </p:spTree>
    <p:extLst>
      <p:ext uri="{BB962C8B-B14F-4D97-AF65-F5344CB8AC3E}">
        <p14:creationId xmlns:p14="http://schemas.microsoft.com/office/powerpoint/2010/main" val="38537881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3A142C86BB20B41B04F903AB7C9E628" ma:contentTypeVersion="11" ma:contentTypeDescription="Create a new document." ma:contentTypeScope="" ma:versionID="0447e7d47d138ab172fb977c64094019">
  <xsd:schema xmlns:xsd="http://www.w3.org/2001/XMLSchema" xmlns:xs="http://www.w3.org/2001/XMLSchema" xmlns:p="http://schemas.microsoft.com/office/2006/metadata/properties" xmlns:ns2="c4306fe9-86fb-48c6-a9d0-3891c29236ac" xmlns:ns3="e8604904-1a48-4646-b67c-dd5304630f32" targetNamespace="http://schemas.microsoft.com/office/2006/metadata/properties" ma:root="true" ma:fieldsID="65af868f14cc5890fd44dc29a76008fa" ns2:_="" ns3:_="">
    <xsd:import namespace="c4306fe9-86fb-48c6-a9d0-3891c29236ac"/>
    <xsd:import namespace="e8604904-1a48-4646-b67c-dd5304630f3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306fe9-86fb-48c6-a9d0-3891c29236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8604904-1a48-4646-b67c-dd5304630f3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9c5b21c-1b66-4b11-98b4-ebd1d27657aa}" ma:internalName="TaxCatchAll" ma:showField="CatchAllData" ma:web="e8604904-1a48-4646-b67c-dd5304630f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4306fe9-86fb-48c6-a9d0-3891c29236ac">
      <Terms xmlns="http://schemas.microsoft.com/office/infopath/2007/PartnerControls"/>
    </lcf76f155ced4ddcb4097134ff3c332f>
    <TaxCatchAll xmlns="e8604904-1a48-4646-b67c-dd5304630f3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17E50E-9833-4D60-9B37-DAEDECCFAB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306fe9-86fb-48c6-a9d0-3891c29236ac"/>
    <ds:schemaRef ds:uri="e8604904-1a48-4646-b67c-dd5304630f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6F94E4-CFDB-4465-920F-18937ED8DC4B}">
  <ds:schemaRefs>
    <ds:schemaRef ds:uri="http://schemas.microsoft.com/office/2006/metadata/properties"/>
    <ds:schemaRef ds:uri="http://schemas.microsoft.com/office/infopath/2007/PartnerControls"/>
    <ds:schemaRef ds:uri="dc185697-4015-46e9-be2e-d25aa422aaa0"/>
    <ds:schemaRef ds:uri="6f40e726-d4f1-4260-93dc-a814b045d180"/>
    <ds:schemaRef ds:uri="5df5b41b-3111-49ff-bda5-723140f97c57"/>
    <ds:schemaRef ds:uri="5349a56a-7aea-4672-839e-a6f0d3374da0"/>
    <ds:schemaRef ds:uri="c4306fe9-86fb-48c6-a9d0-3891c29236ac"/>
    <ds:schemaRef ds:uri="e8604904-1a48-4646-b67c-dd5304630f32"/>
  </ds:schemaRefs>
</ds:datastoreItem>
</file>

<file path=customXml/itemProps3.xml><?xml version="1.0" encoding="utf-8"?>
<ds:datastoreItem xmlns:ds="http://schemas.openxmlformats.org/officeDocument/2006/customXml" ds:itemID="{D59961DA-2ADE-4C33-8695-4E67C61C2D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1150</Words>
  <Application>Microsoft Office PowerPoint</Application>
  <PresentationFormat>A4 210 x 297 mm</PresentationFormat>
  <Paragraphs>250</Paragraphs>
  <Slides>10</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Yu Gothic UI</vt:lpstr>
      <vt:lpstr>游ゴシック</vt:lpstr>
      <vt:lpstr>游明朝</vt:lpstr>
      <vt:lpstr>Arial</vt:lpstr>
      <vt:lpstr>Calibri</vt:lpstr>
      <vt:lpstr>Calibri Light</vt:lpstr>
      <vt:lpstr>Wingdings</vt:lpstr>
      <vt:lpstr>Wingdings 2</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
  <cp:revision>19</cp:revision>
  <dcterms:created xsi:type="dcterms:W3CDTF">2023-06-19T09:41:17Z</dcterms:created>
  <dcterms:modified xsi:type="dcterms:W3CDTF">2024-08-26T05:16:49Z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2023-06-19T09:41:22Z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3310bbe3-8874-46d1-9186-016ca6b70d9a</vt:lpwstr>
  </property>
  <property fmtid="{D5CDD505-2E9C-101B-9397-08002B2CF9AE}" pid="8" name="MSIP_Label_ea60d57e-af5b-4752-ac57-3e4f28ca11dc_ContentBits">
    <vt:lpwstr>0</vt:lpwstr>
  </property>
  <property fmtid="{D5CDD505-2E9C-101B-9397-08002B2CF9AE}" pid="9" name="ContentTypeId">
    <vt:lpwstr>0x01010093A142C86BB20B41B04F903AB7C9E628</vt:lpwstr>
  </property>
  <property fmtid="{D5CDD505-2E9C-101B-9397-08002B2CF9AE}" pid="10" name="MediaServiceImageTags">
    <vt:lpwstr/>
  </property>
</Properties>
</file>