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5"/>
  </p:notesMasterIdLst>
  <p:sldIdLst>
    <p:sldId id="256" r:id="rId5"/>
    <p:sldId id="279" r:id="rId6"/>
    <p:sldId id="257" r:id="rId7"/>
    <p:sldId id="267" r:id="rId8"/>
    <p:sldId id="271" r:id="rId9"/>
    <p:sldId id="270" r:id="rId10"/>
    <p:sldId id="268" r:id="rId11"/>
    <p:sldId id="262" r:id="rId12"/>
    <p:sldId id="281" r:id="rId13"/>
    <p:sldId id="263"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4660"/>
  </p:normalViewPr>
  <p:slideViewPr>
    <p:cSldViewPr snapToGrid="0" showGuides="1">
      <p:cViewPr varScale="1">
        <p:scale>
          <a:sx n="81" d="100"/>
          <a:sy n="81" d="100"/>
        </p:scale>
        <p:origin x="1373" y="5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2024/8/26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2024/8/26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2024/8/26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2024/8/26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2024/8/26</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
        <p:nvSpPr>
          <p:cNvPr id="7" name="テキスト ボックス 6">
            <a:extLst>
              <a:ext uri="{FF2B5EF4-FFF2-40B4-BE49-F238E27FC236}">
                <a16:creationId xmlns:a16="http://schemas.microsoft.com/office/drawing/2014/main" id="{AFDA5638-F29C-75E0-FCD6-A212D43C543C}"/>
              </a:ext>
            </a:extLst>
          </p:cNvPr>
          <p:cNvSpPr txBox="1"/>
          <p:nvPr userDrawn="1"/>
        </p:nvSpPr>
        <p:spPr>
          <a:xfrm>
            <a:off x="8820000" y="180000"/>
            <a:ext cx="852487" cy="380480"/>
          </a:xfrm>
          <a:prstGeom prst="rect">
            <a:avLst/>
          </a:prstGeom>
          <a:noFill/>
          <a:ln w="28575">
            <a:solidFill>
              <a:schemeClr val="tx1"/>
            </a:solidFill>
          </a:ln>
        </p:spPr>
        <p:txBody>
          <a:bodyPr wrap="square" lIns="36000" tIns="36000" rIns="36000" bIns="36000" rtlCol="0" anchor="ctr" anchorCtr="0">
            <a:spAutoFit/>
          </a:bodyPr>
          <a:lstStyle/>
          <a:p>
            <a:pPr algn="ctr">
              <a:spcBef>
                <a:spcPts val="0"/>
              </a:spcBef>
              <a:buSzPct val="100000"/>
            </a:pPr>
            <a:r>
              <a:rPr kumimoji="1" lang="ja-JP" altLang="en-US" sz="1000" b="1" dirty="0">
                <a:solidFill>
                  <a:schemeClr val="tx1"/>
                </a:solidFill>
                <a:latin typeface="+mn-ea"/>
              </a:rPr>
              <a:t>タイプ</a:t>
            </a:r>
            <a:r>
              <a:rPr kumimoji="1" lang="en-US" altLang="ja-JP" sz="1000" b="1" dirty="0">
                <a:solidFill>
                  <a:schemeClr val="tx1"/>
                </a:solidFill>
                <a:latin typeface="+mn-ea"/>
              </a:rPr>
              <a:t>Ⅰ</a:t>
            </a:r>
          </a:p>
          <a:p>
            <a:pPr algn="ctr">
              <a:spcBef>
                <a:spcPts val="0"/>
              </a:spcBef>
              <a:buSzPct val="100000"/>
            </a:pPr>
            <a:r>
              <a:rPr kumimoji="1" lang="ja-JP" altLang="en-US" sz="1000" b="1" dirty="0">
                <a:solidFill>
                  <a:schemeClr val="tx1"/>
                </a:solidFill>
                <a:latin typeface="+mn-ea"/>
              </a:rPr>
              <a:t>事業化促進型</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453555"/>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47487" y="1726356"/>
            <a:ext cx="8811027" cy="2576841"/>
          </a:xfrm>
          <a:prstGeom prst="rect">
            <a:avLst/>
          </a:prstGeom>
        </p:spPr>
        <p:txBody>
          <a:bodyPr wrap="square" lIns="72000" tIns="72000" rIns="72000" bIns="72000" anchor="t">
            <a:spAutoFit/>
          </a:bodyPr>
          <a:lstStyle/>
          <a:p>
            <a:pPr algn="just" defTabSz="990570" fontAlgn="base">
              <a:spcBef>
                <a:spcPts val="1200"/>
              </a:spcBef>
              <a:spcAft>
                <a:spcPct val="0"/>
              </a:spcAft>
            </a:pPr>
            <a:r>
              <a:rPr lang="en-US" altLang="ja-JP" sz="1600" b="1" dirty="0">
                <a:solidFill>
                  <a:prstClr val="black"/>
                </a:solidFill>
                <a:latin typeface="+mn-ea"/>
                <a:cs typeface="Arial" charset="0"/>
              </a:rPr>
              <a:t>【</a:t>
            </a:r>
            <a:r>
              <a:rPr lang="ja-JP" altLang="en-US" sz="1600" b="1" dirty="0">
                <a:solidFill>
                  <a:prstClr val="black"/>
                </a:solidFill>
                <a:latin typeface="+mn-ea"/>
                <a:cs typeface="Arial" charset="0"/>
              </a:rPr>
              <a:t>注意事項</a:t>
            </a:r>
            <a:r>
              <a:rPr lang="en-US" altLang="ja-JP" sz="1600" b="1" dirty="0">
                <a:solidFill>
                  <a:prstClr val="black"/>
                </a:solidFill>
                <a:latin typeface="+mn-ea"/>
                <a:cs typeface="Arial" charset="0"/>
              </a:rPr>
              <a:t>】</a:t>
            </a:r>
          </a:p>
          <a:p>
            <a:pPr marL="361950" indent="-361950" algn="just" defTabSz="990570" fontAlgn="base">
              <a:spcBef>
                <a:spcPts val="1200"/>
              </a:spcBef>
              <a:spcAft>
                <a:spcPct val="0"/>
              </a:spcAft>
            </a:pPr>
            <a:r>
              <a:rPr lang="ja-JP" altLang="en-US" sz="1600" dirty="0">
                <a:solidFill>
                  <a:prstClr val="black"/>
                </a:solidFill>
                <a:latin typeface="+mn-ea"/>
                <a:cs typeface="Arial" charset="0"/>
              </a:rPr>
              <a:t>１　企画書は本フォーマットを基に作成してください。御提案内容等に応じて、適宜加筆・修正していただくことや、枚数を増やしていただくことができますが、企画書全体としては</a:t>
            </a:r>
            <a:r>
              <a:rPr lang="en-US" altLang="ja-JP" sz="1600" dirty="0">
                <a:solidFill>
                  <a:prstClr val="black"/>
                </a:solidFill>
                <a:latin typeface="+mn-ea"/>
                <a:cs typeface="Arial" charset="0"/>
              </a:rPr>
              <a:t>20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marL="361950" indent="-361950" algn="just" defTabSz="990570" fontAlgn="base">
              <a:spcBef>
                <a:spcPts val="1200"/>
              </a:spcBef>
              <a:spcAft>
                <a:spcPct val="0"/>
              </a:spcAft>
            </a:pPr>
            <a:r>
              <a:rPr lang="ja-JP" altLang="en-US" sz="1600" dirty="0">
                <a:solidFill>
                  <a:prstClr val="black"/>
                </a:solidFill>
                <a:latin typeface="+mn-ea"/>
                <a:cs typeface="Arial" charset="0"/>
              </a:rPr>
              <a:t>２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ポイント以上としてください（付属図表等に関する文字の大きさはこの限りではありません。）。</a:t>
            </a:r>
            <a:endParaRPr lang="en-US" altLang="ja-JP" sz="1600" dirty="0">
              <a:solidFill>
                <a:prstClr val="black"/>
              </a:solidFill>
              <a:latin typeface="+mn-ea"/>
              <a:cs typeface="Arial" charset="0"/>
            </a:endParaRPr>
          </a:p>
          <a:p>
            <a:pPr marL="361950" indent="-361950" algn="just" defTabSz="990570" fontAlgn="base">
              <a:spcBef>
                <a:spcPts val="1200"/>
              </a:spcBef>
              <a:spcAft>
                <a:spcPct val="0"/>
              </a:spcAft>
            </a:pPr>
            <a:r>
              <a:rPr lang="ja-JP" altLang="en-US" sz="1600" dirty="0">
                <a:latin typeface="游ゴシック"/>
                <a:ea typeface="游ゴシック"/>
                <a:cs typeface="Arial"/>
              </a:rPr>
              <a:t>３　プレゼンテーション審査では本企画書を使用していただきます。説明時間</a:t>
            </a:r>
            <a:r>
              <a:rPr lang="en-US" altLang="ja-JP" sz="1600">
                <a:latin typeface="游ゴシック"/>
                <a:ea typeface="游ゴシック"/>
                <a:cs typeface="Arial"/>
              </a:rPr>
              <a:t>10</a:t>
            </a:r>
            <a:r>
              <a:rPr lang="ja-JP" altLang="en-US" sz="1600">
                <a:latin typeface="游ゴシック"/>
                <a:ea typeface="游ゴシック"/>
                <a:cs typeface="Arial"/>
              </a:rPr>
              <a:t>分間</a:t>
            </a:r>
            <a:r>
              <a:rPr lang="ja-JP" altLang="en-US" sz="1600" dirty="0">
                <a:latin typeface="游ゴシック"/>
                <a:ea typeface="游ゴシック"/>
                <a:cs typeface="Arial"/>
              </a:rPr>
              <a:t>を前提に作成してください。</a:t>
            </a:r>
            <a:endParaRPr lang="en-US" altLang="ja-JP" sz="1600" dirty="0">
              <a:latin typeface="游ゴシック"/>
              <a:ea typeface="游ゴシック"/>
              <a:cs typeface="Arial"/>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Tree>
    <p:extLst>
      <p:ext uri="{BB962C8B-B14F-4D97-AF65-F5344CB8AC3E}">
        <p14:creationId xmlns:p14="http://schemas.microsoft.com/office/powerpoint/2010/main" val="13094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9689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a:latin typeface="游ゴシック"/>
                <a:ea typeface="游ゴシック"/>
              </a:rPr>
              <a:t>約</a:t>
            </a:r>
            <a:r>
              <a:rPr kumimoji="1" lang="en-US" altLang="ja-JP" sz="1600" dirty="0">
                <a:latin typeface="游ゴシック"/>
                <a:ea typeface="游ゴシック"/>
              </a:rPr>
              <a:t>1</a:t>
            </a:r>
            <a:r>
              <a:rPr kumimoji="1" lang="ja-JP" altLang="en-US" sz="1600">
                <a:latin typeface="游ゴシック"/>
                <a:ea typeface="游ゴシック"/>
              </a:rPr>
              <a:t>年6カ月という事業期間を踏まえた、実効性の高い計画となっているか</a:t>
            </a:r>
            <a:endParaRPr kumimoji="1" lang="en-US" altLang="ja-JP" sz="1600">
              <a:latin typeface="游ゴシック"/>
              <a:ea typeface="游ゴシック"/>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1781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「２　実施計画・</a:t>
            </a:r>
            <a:r>
              <a:rPr kumimoji="1" lang="en-US" altLang="ja-JP" sz="1600" dirty="0">
                <a:latin typeface="+mn-ea"/>
              </a:rPr>
              <a:t>KPI</a:t>
            </a:r>
            <a:r>
              <a:rPr kumimoji="1" lang="ja-JP" altLang="en-US" sz="1600" dirty="0">
                <a:latin typeface="+mn-ea"/>
              </a:rPr>
              <a:t>の設定」で定めた</a:t>
            </a:r>
            <a:r>
              <a:rPr kumimoji="1" lang="en-US" altLang="ja-JP" sz="1600" dirty="0">
                <a:latin typeface="+mn-ea"/>
              </a:rPr>
              <a:t>KPI</a:t>
            </a:r>
            <a:r>
              <a:rPr kumimoji="1" lang="ja-JP" altLang="en-US" sz="1600" dirty="0">
                <a:latin typeface="+mn-ea"/>
              </a:rPr>
              <a:t>達成の可能性が高いか</a:t>
            </a:r>
          </a:p>
        </p:txBody>
      </p:sp>
      <p:sp>
        <p:nvSpPr>
          <p:cNvPr id="2" name="スライド番号プレースホルダー 1">
            <a:extLst>
              <a:ext uri="{FF2B5EF4-FFF2-40B4-BE49-F238E27FC236}">
                <a16:creationId xmlns:a16="http://schemas.microsoft.com/office/drawing/2014/main" id="{087EF07F-50A0-2BCC-1725-6669A7DBACDF}"/>
              </a:ext>
            </a:extLst>
          </p:cNvPr>
          <p:cNvSpPr>
            <a:spLocks noGrp="1"/>
          </p:cNvSpPr>
          <p:nvPr>
            <p:ph type="sldNum" sz="quarter" idx="12"/>
          </p:nvPr>
        </p:nvSpPr>
        <p:spPr/>
        <p:txBody>
          <a:bodyPr/>
          <a:lstStyle/>
          <a:p>
            <a:fld id="{086E3A1A-9A09-43B1-BA8C-30631DABF248}" type="slidenum">
              <a:rPr kumimoji="1" lang="ja-JP" altLang="en-US" smtClean="0"/>
              <a:pPr/>
              <a:t>10</a:t>
            </a:fld>
            <a:endParaRPr kumimoji="1" lang="ja-JP" altLang="en-US" dirty="0"/>
          </a:p>
        </p:txBody>
      </p:sp>
      <p:sp>
        <p:nvSpPr>
          <p:cNvPr id="3" name="正方形/長方形 2">
            <a:extLst>
              <a:ext uri="{FF2B5EF4-FFF2-40B4-BE49-F238E27FC236}">
                <a16:creationId xmlns:a16="http://schemas.microsoft.com/office/drawing/2014/main" id="{2F00ABD4-3A9C-003A-C49F-A9B5301820F0}"/>
              </a:ext>
            </a:extLst>
          </p:cNvPr>
          <p:cNvSpPr/>
          <p:nvPr/>
        </p:nvSpPr>
        <p:spPr>
          <a:xfrm>
            <a:off x="597599" y="2723827"/>
            <a:ext cx="8460000" cy="10439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游ゴシック"/>
                <a:ea typeface="游ゴシック"/>
              </a:rPr>
              <a:t>協定期間内における取組の実施スケジュール（令和６年</a:t>
            </a:r>
            <a:r>
              <a:rPr kumimoji="1" lang="en-US" altLang="ja-JP" sz="1600" dirty="0">
                <a:solidFill>
                  <a:schemeClr val="tx1"/>
                </a:solidFill>
                <a:latin typeface="游ゴシック"/>
                <a:ea typeface="游ゴシック"/>
              </a:rPr>
              <a:t>10</a:t>
            </a:r>
            <a:r>
              <a:rPr kumimoji="1" lang="ja-JP" altLang="en-US" sz="1600" dirty="0">
                <a:solidFill>
                  <a:schemeClr val="tx1"/>
                </a:solidFill>
                <a:latin typeface="游ゴシック"/>
                <a:ea typeface="游ゴシック"/>
              </a:rPr>
              <a:t>月から令和８年３月末までの約１年６か月を想定）</a:t>
            </a:r>
            <a:endParaRPr kumimoji="1" lang="en-US" altLang="ja-JP" sz="1600" dirty="0">
              <a:solidFill>
                <a:schemeClr val="tx1"/>
              </a:solidFill>
              <a:latin typeface="游ゴシック"/>
              <a:ea typeface="游ゴシック"/>
            </a:endParaRPr>
          </a:p>
        </p:txBody>
      </p:sp>
    </p:spTree>
    <p:extLst>
      <p:ext uri="{BB962C8B-B14F-4D97-AF65-F5344CB8AC3E}">
        <p14:creationId xmlns:p14="http://schemas.microsoft.com/office/powerpoint/2010/main" val="261690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1854799081"/>
              </p:ext>
            </p:extLst>
          </p:nvPr>
        </p:nvGraphicFramePr>
        <p:xfrm>
          <a:off x="744090" y="2123546"/>
          <a:ext cx="7956000" cy="3456000"/>
        </p:xfrm>
        <a:graphic>
          <a:graphicData uri="http://schemas.openxmlformats.org/drawingml/2006/table">
            <a:tbl>
              <a:tblPr/>
              <a:tblGrid>
                <a:gridCol w="468000">
                  <a:extLst>
                    <a:ext uri="{9D8B030D-6E8A-4147-A177-3AD203B41FA5}">
                      <a16:colId xmlns:a16="http://schemas.microsoft.com/office/drawing/2014/main" val="3991314331"/>
                    </a:ext>
                  </a:extLst>
                </a:gridCol>
                <a:gridCol w="6732000">
                  <a:extLst>
                    <a:ext uri="{9D8B030D-6E8A-4147-A177-3AD203B41FA5}">
                      <a16:colId xmlns:a16="http://schemas.microsoft.com/office/drawing/2014/main" val="20000"/>
                    </a:ext>
                  </a:extLst>
                </a:gridCol>
                <a:gridCol w="756000">
                  <a:extLst>
                    <a:ext uri="{9D8B030D-6E8A-4147-A177-3AD203B41FA5}">
                      <a16:colId xmlns:a16="http://schemas.microsoft.com/office/drawing/2014/main" val="2774246504"/>
                    </a:ext>
                  </a:extLst>
                </a:gridCol>
              </a:tblGrid>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実施計画・</a:t>
                      </a:r>
                      <a:r>
                        <a:rPr kumimoji="0" lang="en-US" altLang="ja-JP" sz="1600" b="1" i="0" u="none" strike="noStrike" cap="none" normalizeH="0" baseline="0" dirty="0">
                          <a:ln>
                            <a:noFill/>
                          </a:ln>
                          <a:solidFill>
                            <a:schemeClr val="tx1"/>
                          </a:solidFill>
                          <a:effectLst/>
                          <a:latin typeface="+mn-ea"/>
                          <a:ea typeface="+mn-ea"/>
                          <a:cs typeface="+mn-cs"/>
                          <a:sym typeface="+mn-lt"/>
                        </a:rPr>
                        <a:t>KPI</a:t>
                      </a:r>
                      <a:r>
                        <a:rPr kumimoji="0" lang="ja-JP" altLang="en-US" sz="1600" b="1" i="0" u="none" strike="noStrike" cap="none" normalizeH="0" baseline="0" dirty="0">
                          <a:ln>
                            <a:noFill/>
                          </a:ln>
                          <a:solidFill>
                            <a:schemeClr val="tx1"/>
                          </a:solidFill>
                          <a:effectLst/>
                          <a:latin typeface="+mn-ea"/>
                          <a:ea typeface="+mn-ea"/>
                          <a:cs typeface="+mn-cs"/>
                          <a:sym typeface="+mn-lt"/>
                        </a:rPr>
                        <a:t>の設定</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シーズの将来性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４</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実施に向けた主体性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77527444"/>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５</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予算計画</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576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６</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スケジュール</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173254"/>
            <a:ext cx="9186412" cy="97514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endParaRPr lang="en-US" altLang="ja-JP" sz="2167" dirty="0">
              <a:latin typeface="+mn-ea"/>
              <a:ea typeface="+mn-ea"/>
            </a:endParaRPr>
          </a:p>
          <a:p>
            <a:pPr algn="ctr"/>
            <a:r>
              <a:rPr lang="en-US" altLang="ja-JP" sz="2167" dirty="0">
                <a:latin typeface="+mn-ea"/>
                <a:ea typeface="+mn-ea"/>
              </a:rPr>
              <a:t>【</a:t>
            </a:r>
            <a:r>
              <a:rPr lang="ja-JP" altLang="en-US" sz="2167" dirty="0">
                <a:latin typeface="+mn-ea"/>
                <a:ea typeface="+mn-ea"/>
              </a:rPr>
              <a:t>タイプ</a:t>
            </a:r>
            <a:r>
              <a:rPr lang="en-US" altLang="ja-JP" sz="2167" dirty="0">
                <a:latin typeface="+mn-ea"/>
                <a:ea typeface="+mn-ea"/>
              </a:rPr>
              <a:t>Ⅰ</a:t>
            </a:r>
            <a:r>
              <a:rPr lang="ja-JP" altLang="en-US" sz="2167" dirty="0">
                <a:latin typeface="+mn-ea"/>
                <a:ea typeface="+mn-ea"/>
              </a:rPr>
              <a:t>　事業化促進型</a:t>
            </a:r>
            <a:r>
              <a:rPr lang="en-US" altLang="ja-JP" sz="2167" dirty="0">
                <a:latin typeface="+mn-ea"/>
                <a:ea typeface="+mn-ea"/>
              </a:rPr>
              <a:t>】</a:t>
            </a:r>
          </a:p>
        </p:txBody>
      </p:sp>
      <p:sp>
        <p:nvSpPr>
          <p:cNvPr id="2" name="テキスト ボックス 1"/>
          <p:cNvSpPr txBox="1"/>
          <p:nvPr/>
        </p:nvSpPr>
        <p:spPr>
          <a:xfrm>
            <a:off x="629498" y="1451307"/>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pPr/>
              <a:t>2</a:t>
            </a:fld>
            <a:endParaRPr kumimoji="1" lang="ja-JP" altLang="en-US" dirty="0"/>
          </a:p>
        </p:txBody>
      </p:sp>
    </p:spTree>
    <p:extLst>
      <p:ext uri="{BB962C8B-B14F-4D97-AF65-F5344CB8AC3E}">
        <p14:creationId xmlns:p14="http://schemas.microsoft.com/office/powerpoint/2010/main" val="376298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34569"/>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520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 本事業に取り組む長期的なビジョン・目標が明確か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597599" y="2906703"/>
            <a:ext cx="8460000" cy="16857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大学発スタートアップ創出に向けた自組織における長期的なビジョン・目標</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ビジョン・目標の達成に向けた現状と課題</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協定期間内における取組の概要</a:t>
            </a: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598" y="210269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大学等の置かれた現状を踏まえた実現可能性の高い実施内容か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598" y="164398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長期的なビジョン・目標達成に向けた具体的かつ実効性の高い計画か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56141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302013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本事業終了後も継続して成果を創出できる計画となっているか</a:t>
            </a:r>
            <a:endParaRPr lang="ja-JP" altLang="ja-JP" sz="1600" dirty="0"/>
          </a:p>
        </p:txBody>
      </p:sp>
      <p:sp>
        <p:nvSpPr>
          <p:cNvPr id="12" name="正方形/長方形 11">
            <a:extLst>
              <a:ext uri="{FF2B5EF4-FFF2-40B4-BE49-F238E27FC236}">
                <a16:creationId xmlns:a16="http://schemas.microsoft.com/office/drawing/2014/main" id="{95E35A97-E8AC-4388-BB8D-1BF7247A7C27}"/>
              </a:ext>
            </a:extLst>
          </p:cNvPr>
          <p:cNvSpPr/>
          <p:nvPr/>
        </p:nvSpPr>
        <p:spPr bwMode="gray">
          <a:xfrm>
            <a:off x="597598" y="3478851"/>
            <a:ext cx="8460000" cy="559671"/>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大学に眠るシーズを活かした大学発スタートアップの創出を目指す本事業目的の実現に資する内容であるか</a:t>
            </a:r>
          </a:p>
        </p:txBody>
      </p:sp>
      <p:sp>
        <p:nvSpPr>
          <p:cNvPr id="13" name="正方形/長方形 12">
            <a:extLst>
              <a:ext uri="{FF2B5EF4-FFF2-40B4-BE49-F238E27FC236}">
                <a16:creationId xmlns:a16="http://schemas.microsoft.com/office/drawing/2014/main" id="{482116A0-B898-43E2-99B9-9023A72AFF10}"/>
              </a:ext>
            </a:extLst>
          </p:cNvPr>
          <p:cNvSpPr/>
          <p:nvPr/>
        </p:nvSpPr>
        <p:spPr bwMode="gray">
          <a:xfrm>
            <a:off x="597598" y="4631959"/>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の達成を見込むことのできる取組となっているか</a:t>
            </a:r>
            <a:endParaRPr kumimoji="1" lang="en-US" altLang="ja-JP" sz="1600" dirty="0">
              <a:latin typeface="+mn-ea"/>
            </a:endParaRPr>
          </a:p>
        </p:txBody>
      </p:sp>
      <p:sp>
        <p:nvSpPr>
          <p:cNvPr id="14" name="正方形/長方形 13">
            <a:extLst>
              <a:ext uri="{FF2B5EF4-FFF2-40B4-BE49-F238E27FC236}">
                <a16:creationId xmlns:a16="http://schemas.microsoft.com/office/drawing/2014/main" id="{411A7371-9DDF-4280-AFCD-9EF1B49D48B8}"/>
              </a:ext>
            </a:extLst>
          </p:cNvPr>
          <p:cNvSpPr/>
          <p:nvPr/>
        </p:nvSpPr>
        <p:spPr bwMode="gray">
          <a:xfrm>
            <a:off x="597598" y="4173241"/>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目標の達成に向けた適切な</a:t>
            </a:r>
            <a:r>
              <a:rPr kumimoji="1" lang="en-US" altLang="ja-JP" sz="1600" dirty="0">
                <a:latin typeface="+mn-ea"/>
              </a:rPr>
              <a:t>KPI</a:t>
            </a:r>
            <a:r>
              <a:rPr kumimoji="1" lang="ja-JP" altLang="en-US" sz="1600" dirty="0">
                <a:latin typeface="+mn-ea"/>
              </a:rPr>
              <a:t>が設定されているか</a:t>
            </a:r>
            <a:endParaRPr kumimoji="1" lang="en-US" altLang="ja-JP" sz="1600" dirty="0">
              <a:latin typeface="+mn-ea"/>
            </a:endParaRPr>
          </a:p>
        </p:txBody>
      </p:sp>
      <p:sp>
        <p:nvSpPr>
          <p:cNvPr id="15" name="正方形/長方形 14">
            <a:extLst>
              <a:ext uri="{FF2B5EF4-FFF2-40B4-BE49-F238E27FC236}">
                <a16:creationId xmlns:a16="http://schemas.microsoft.com/office/drawing/2014/main" id="{95E35A97-E8AC-4388-BB8D-1BF7247A7C27}"/>
              </a:ext>
            </a:extLst>
          </p:cNvPr>
          <p:cNvSpPr/>
          <p:nvPr/>
        </p:nvSpPr>
        <p:spPr bwMode="gray">
          <a:xfrm>
            <a:off x="597598" y="5090677"/>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spc="-150" dirty="0">
                <a:latin typeface="+mn-ea"/>
              </a:rPr>
              <a:t>本事業による支援の必要性があるか（支援がなくとも容易に達成できる内容となっていないか）</a:t>
            </a:r>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p:txBody>
          <a:bodyPr/>
          <a:lstStyle/>
          <a:p>
            <a:fld id="{086E3A1A-9A09-43B1-BA8C-30631DABF248}" type="slidenum">
              <a:rPr kumimoji="1" lang="ja-JP" altLang="en-US" smtClean="0"/>
              <a:pPr/>
              <a:t>4</a:t>
            </a:fld>
            <a:endParaRPr kumimoji="1" lang="ja-JP" altLang="en-US" dirty="0"/>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723900" lvl="1" indent="-266700">
              <a:spcBef>
                <a:spcPts val="1200"/>
              </a:spcBef>
            </a:pPr>
            <a:endParaRPr kumimoji="1" lang="en-US" altLang="ja-JP" sz="1600" dirty="0">
              <a:latin typeface="+mn-ea"/>
            </a:endParaRPr>
          </a:p>
          <a:p>
            <a:pPr marL="723900" lvl="1" indent="-266700">
              <a:spcBef>
                <a:spcPts val="1200"/>
              </a:spcBef>
            </a:pPr>
            <a:r>
              <a:rPr kumimoji="1" lang="en-US" altLang="ja-JP" sz="1600" dirty="0">
                <a:latin typeface="+mn-ea"/>
              </a:rPr>
              <a:t>	</a:t>
            </a:r>
          </a:p>
          <a:p>
            <a:pPr marL="723900" lvl="1" indent="-266700">
              <a:spcBef>
                <a:spcPts val="1200"/>
              </a:spcBef>
            </a:pPr>
            <a:endParaRPr kumimoji="1" lang="en-US" altLang="ja-JP" sz="1600" dirty="0">
              <a:latin typeface="+mn-ea"/>
            </a:endParaRPr>
          </a:p>
          <a:p>
            <a:pPr marL="723900" lvl="1" indent="-266700">
              <a:spcBef>
                <a:spcPts val="1200"/>
              </a:spcBef>
            </a:pPr>
            <a:endParaRPr kumimoji="1" lang="en-US" altLang="ja-JP" sz="1600" dirty="0">
              <a:latin typeface="+mn-ea"/>
            </a:endParaRPr>
          </a:p>
        </p:txBody>
      </p:sp>
      <p:graphicFrame>
        <p:nvGraphicFramePr>
          <p:cNvPr id="8" name="表 6">
            <a:extLst>
              <a:ext uri="{FF2B5EF4-FFF2-40B4-BE49-F238E27FC236}">
                <a16:creationId xmlns:a16="http://schemas.microsoft.com/office/drawing/2014/main" id="{510FBFFB-5B71-1424-5C5E-FEB80DBA6D58}"/>
              </a:ext>
            </a:extLst>
          </p:cNvPr>
          <p:cNvGraphicFramePr>
            <a:graphicFrameLocks noGrp="1"/>
          </p:cNvGraphicFramePr>
          <p:nvPr>
            <p:extLst>
              <p:ext uri="{D42A27DB-BD31-4B8C-83A1-F6EECF244321}">
                <p14:modId xmlns:p14="http://schemas.microsoft.com/office/powerpoint/2010/main" val="719089904"/>
              </p:ext>
            </p:extLst>
          </p:nvPr>
        </p:nvGraphicFramePr>
        <p:xfrm>
          <a:off x="451332" y="3790395"/>
          <a:ext cx="3547690" cy="2260051"/>
        </p:xfrm>
        <a:graphic>
          <a:graphicData uri="http://schemas.openxmlformats.org/drawingml/2006/table">
            <a:tbl>
              <a:tblPr firstRow="1" bandRow="1">
                <a:tableStyleId>{2D5ABB26-0587-4C30-8999-92F81FD0307C}</a:tableStyleId>
              </a:tblPr>
              <a:tblGrid>
                <a:gridCol w="754470">
                  <a:extLst>
                    <a:ext uri="{9D8B030D-6E8A-4147-A177-3AD203B41FA5}">
                      <a16:colId xmlns:a16="http://schemas.microsoft.com/office/drawing/2014/main" val="1463653023"/>
                    </a:ext>
                  </a:extLst>
                </a:gridCol>
                <a:gridCol w="1957879">
                  <a:extLst>
                    <a:ext uri="{9D8B030D-6E8A-4147-A177-3AD203B41FA5}">
                      <a16:colId xmlns:a16="http://schemas.microsoft.com/office/drawing/2014/main" val="2653190123"/>
                    </a:ext>
                  </a:extLst>
                </a:gridCol>
                <a:gridCol w="257253">
                  <a:extLst>
                    <a:ext uri="{9D8B030D-6E8A-4147-A177-3AD203B41FA5}">
                      <a16:colId xmlns:a16="http://schemas.microsoft.com/office/drawing/2014/main" val="620806709"/>
                    </a:ext>
                  </a:extLst>
                </a:gridCol>
                <a:gridCol w="578088">
                  <a:extLst>
                    <a:ext uri="{9D8B030D-6E8A-4147-A177-3AD203B41FA5}">
                      <a16:colId xmlns:a16="http://schemas.microsoft.com/office/drawing/2014/main" val="3030616001"/>
                    </a:ext>
                  </a:extLst>
                </a:gridCol>
              </a:tblGrid>
              <a:tr h="261270">
                <a:tc gridSpan="4">
                  <a:txBody>
                    <a:bodyPr/>
                    <a:lstStyle/>
                    <a:p>
                      <a:pPr algn="ctr"/>
                      <a:r>
                        <a:rPr kumimoji="1" lang="en-US" altLang="ja-JP" sz="1000" b="1" dirty="0"/>
                        <a:t>KPI</a:t>
                      </a:r>
                      <a:r>
                        <a:rPr kumimoji="1" lang="ja-JP" altLang="en-US" sz="1000" b="1" dirty="0"/>
                        <a:t>（令和</a:t>
                      </a:r>
                      <a:r>
                        <a:rPr kumimoji="1" lang="en-US" altLang="ja-JP" sz="1000" b="1" dirty="0"/>
                        <a:t>5</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1270">
                <a:tc>
                  <a:txBody>
                    <a:bodyPr/>
                    <a:lstStyle/>
                    <a:p>
                      <a:pPr algn="ctr"/>
                      <a:r>
                        <a:rPr kumimoji="1" lang="ja-JP" altLang="en-US" sz="1000" dirty="0">
                          <a:latin typeface="+mn-ea"/>
                          <a:ea typeface="+mn-ea"/>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a:latin typeface="+mn-ea"/>
                          <a:ea typeface="+mn-ea"/>
                        </a:rPr>
                        <a:t>KPI</a:t>
                      </a:r>
                      <a:r>
                        <a:rPr kumimoji="1" lang="ja-JP" altLang="en-US" sz="1000">
                          <a:latin typeface="+mn-ea"/>
                          <a:ea typeface="+mn-ea"/>
                        </a:rPr>
                        <a:t>項目</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1270">
                <a:tc rowSpan="3">
                  <a:txBody>
                    <a:bodyPr/>
                    <a:lstStyle/>
                    <a:p>
                      <a:pPr algn="ctr"/>
                      <a:r>
                        <a:rPr kumimoji="1" lang="ja-JP" altLang="en-US" sz="1000" dirty="0">
                          <a:latin typeface="+mn-ea"/>
                          <a:ea typeface="+mn-ea"/>
                        </a:rPr>
                        <a:t>シーズ掘り起こし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ピッチイベント開催</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139325924"/>
                  </a:ext>
                </a:extLst>
              </a:tr>
              <a:tr h="261270">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000" dirty="0"/>
                        <a:t>PoC</a:t>
                      </a:r>
                      <a:r>
                        <a:rPr kumimoji="1" lang="ja-JP" altLang="en-US" sz="1000" dirty="0"/>
                        <a:t>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1270">
                <a:tc vMerge="1">
                  <a:txBody>
                    <a:bodyPr/>
                    <a:lstStyle/>
                    <a:p>
                      <a:pPr algn="ctr"/>
                      <a:r>
                        <a:rPr kumimoji="1" lang="ja-JP" altLang="en-US" sz="1100" dirty="0">
                          <a:latin typeface="+mn-ea"/>
                          <a:ea typeface="+mn-ea"/>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マーケットリサーチの実施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1270">
                <a:tc rowSpan="2">
                  <a:txBody>
                    <a:bodyPr/>
                    <a:lstStyle/>
                    <a:p>
                      <a:pPr algn="ctr"/>
                      <a:r>
                        <a:rPr kumimoji="1" lang="ja-JP" altLang="en-US" sz="1000" dirty="0">
                          <a:latin typeface="+mn-ea"/>
                          <a:ea typeface="+mn-ea"/>
                        </a:rPr>
                        <a:t>組織内</a:t>
                      </a:r>
                      <a:endParaRPr kumimoji="1" lang="en-US" altLang="ja-JP" sz="1000" dirty="0">
                        <a:latin typeface="+mn-ea"/>
                        <a:ea typeface="+mn-ea"/>
                      </a:endParaRPr>
                    </a:p>
                    <a:p>
                      <a:pPr algn="ctr"/>
                      <a:r>
                        <a:rPr kumimoji="1" lang="ja-JP" altLang="en-US" sz="1000" dirty="0">
                          <a:latin typeface="+mn-ea"/>
                          <a:ea typeface="+mn-ea"/>
                        </a:rPr>
                        <a:t>体制</a:t>
                      </a:r>
                      <a:endParaRPr kumimoji="1" lang="en-US" altLang="ja-JP" sz="1000" dirty="0">
                        <a:latin typeface="+mn-ea"/>
                        <a:ea typeface="+mn-ea"/>
                      </a:endParaRPr>
                    </a:p>
                    <a:p>
                      <a:pPr algn="ctr"/>
                      <a:r>
                        <a:rPr kumimoji="1" lang="ja-JP" altLang="en-US" sz="1000" dirty="0">
                          <a:latin typeface="+mn-ea"/>
                          <a:ea typeface="+mn-ea"/>
                        </a:rPr>
                        <a:t>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体制整備に必要な人材の雇用</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96191">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アクセラレーターとのマッチング</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9619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bl>
          </a:graphicData>
        </a:graphic>
      </p:graphicFrame>
      <p:graphicFrame>
        <p:nvGraphicFramePr>
          <p:cNvPr id="9" name="表 6">
            <a:extLst>
              <a:ext uri="{FF2B5EF4-FFF2-40B4-BE49-F238E27FC236}">
                <a16:creationId xmlns:a16="http://schemas.microsoft.com/office/drawing/2014/main" id="{59C57EB3-D134-7322-AC44-95A0D81CE731}"/>
              </a:ext>
            </a:extLst>
          </p:cNvPr>
          <p:cNvGraphicFramePr>
            <a:graphicFrameLocks noGrp="1"/>
          </p:cNvGraphicFramePr>
          <p:nvPr>
            <p:extLst>
              <p:ext uri="{D42A27DB-BD31-4B8C-83A1-F6EECF244321}">
                <p14:modId xmlns:p14="http://schemas.microsoft.com/office/powerpoint/2010/main" val="3626640405"/>
              </p:ext>
            </p:extLst>
          </p:nvPr>
        </p:nvGraphicFramePr>
        <p:xfrm>
          <a:off x="4233065" y="3790395"/>
          <a:ext cx="2422975" cy="2160002"/>
        </p:xfrm>
        <a:graphic>
          <a:graphicData uri="http://schemas.openxmlformats.org/drawingml/2006/table">
            <a:tbl>
              <a:tblPr firstRow="1" bandRow="1">
                <a:tableStyleId>{2D5ABB26-0587-4C30-8999-92F81FD0307C}</a:tableStyleId>
              </a:tblPr>
              <a:tblGrid>
                <a:gridCol w="1157351">
                  <a:extLst>
                    <a:ext uri="{9D8B030D-6E8A-4147-A177-3AD203B41FA5}">
                      <a16:colId xmlns:a16="http://schemas.microsoft.com/office/drawing/2014/main" val="1463653023"/>
                    </a:ext>
                  </a:extLst>
                </a:gridCol>
                <a:gridCol w="652865">
                  <a:extLst>
                    <a:ext uri="{9D8B030D-6E8A-4147-A177-3AD203B41FA5}">
                      <a16:colId xmlns:a16="http://schemas.microsoft.com/office/drawing/2014/main" val="4180408546"/>
                    </a:ext>
                  </a:extLst>
                </a:gridCol>
                <a:gridCol w="226976">
                  <a:extLst>
                    <a:ext uri="{9D8B030D-6E8A-4147-A177-3AD203B41FA5}">
                      <a16:colId xmlns:a16="http://schemas.microsoft.com/office/drawing/2014/main" val="620806709"/>
                    </a:ext>
                  </a:extLst>
                </a:gridCol>
                <a:gridCol w="385783">
                  <a:extLst>
                    <a:ext uri="{9D8B030D-6E8A-4147-A177-3AD203B41FA5}">
                      <a16:colId xmlns:a16="http://schemas.microsoft.com/office/drawing/2014/main" val="3030616001"/>
                    </a:ext>
                  </a:extLst>
                </a:gridCol>
              </a:tblGrid>
              <a:tr h="260569">
                <a:tc gridSpan="4">
                  <a:txBody>
                    <a:bodyPr/>
                    <a:lstStyle/>
                    <a:p>
                      <a:pPr algn="ctr"/>
                      <a:r>
                        <a:rPr kumimoji="1" lang="en-US" altLang="ja-JP" sz="1000" b="1" dirty="0"/>
                        <a:t>KPI</a:t>
                      </a:r>
                      <a:r>
                        <a:rPr kumimoji="1" lang="ja-JP" altLang="en-US" sz="1000" b="1" dirty="0"/>
                        <a:t>（令和</a:t>
                      </a:r>
                      <a:r>
                        <a:rPr kumimoji="1" lang="en-US" altLang="ja-JP" sz="1000" b="1" dirty="0"/>
                        <a:t>6</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0569">
                <a:tc>
                  <a:txBody>
                    <a:bodyPr/>
                    <a:lstStyle/>
                    <a:p>
                      <a:pPr marL="0" algn="ctr" defTabSz="914400" rtl="0" eaLnBrk="1" latinLnBrk="0" hangingPunct="1"/>
                      <a:r>
                        <a:rPr kumimoji="1" lang="ja-JP" altLang="en-US" sz="1000" kern="1200" dirty="0">
                          <a:solidFill>
                            <a:schemeClr val="tx1"/>
                          </a:solidFill>
                          <a:latin typeface="+mn-ea"/>
                          <a:ea typeface="+mn-ea"/>
                          <a:cs typeface="+mn-cs"/>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dirty="0">
                          <a:latin typeface="+mn-ea"/>
                          <a:ea typeface="+mn-ea"/>
                        </a:rPr>
                        <a:t>KPI</a:t>
                      </a:r>
                      <a:r>
                        <a:rPr kumimoji="1" lang="ja-JP" altLang="en-US" sz="10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0569">
                <a:tc rowSpan="2">
                  <a:txBody>
                    <a:bodyPr/>
                    <a:lstStyle/>
                    <a:p>
                      <a:pPr marL="0" algn="ctr" defTabSz="914400" rtl="0" eaLnBrk="1" latinLnBrk="0" hangingPunct="1"/>
                      <a:r>
                        <a:rPr kumimoji="1" lang="ja-JP" altLang="en-US" sz="1000" kern="1200" dirty="0">
                          <a:solidFill>
                            <a:schemeClr val="tx1"/>
                          </a:solidFill>
                          <a:latin typeface="+mn-ea"/>
                          <a:ea typeface="+mn-ea"/>
                          <a:cs typeface="+mn-cs"/>
                        </a:rPr>
                        <a:t>○○</a:t>
                      </a:r>
                      <a:endParaRPr kumimoji="1" lang="en-US" altLang="ja-JP" sz="1000" kern="1200" dirty="0">
                        <a:solidFill>
                          <a:schemeClr val="tx1"/>
                        </a:solidFill>
                        <a:latin typeface="+mn-ea"/>
                        <a:ea typeface="+mn-ea"/>
                        <a:cs typeface="+mn-cs"/>
                      </a:endParaRPr>
                    </a:p>
                    <a:p>
                      <a:pPr marL="0" algn="ctr" defTabSz="914400" rtl="0" eaLnBrk="1" latinLnBrk="0" hangingPunct="1"/>
                      <a:endParaRPr kumimoji="1" lang="ja-JP" altLang="en-US" sz="100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0569">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0569">
                <a:tc rowSpan="3">
                  <a:txBody>
                    <a:bodyPr/>
                    <a:lstStyle/>
                    <a:p>
                      <a:pPr marL="0" algn="ctr" defTabSz="914400" rtl="0" eaLnBrk="1" latinLnBrk="0" hangingPunct="1"/>
                      <a:r>
                        <a:rPr kumimoji="1" lang="ja-JP" altLang="en-US" sz="1000" kern="1200" dirty="0">
                          <a:solidFill>
                            <a:schemeClr val="tx1"/>
                          </a:solidFill>
                          <a:latin typeface="+mn-ea"/>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85719">
                <a:tc vMerge="1">
                  <a:txBody>
                    <a:bodyPr/>
                    <a:lstStyle/>
                    <a:p>
                      <a:pPr algn="ctr"/>
                      <a:r>
                        <a:rPr kumimoji="1" lang="ja-JP" altLang="en-US" sz="1100" dirty="0">
                          <a:latin typeface="+mn-ea"/>
                          <a:ea typeface="+mn-ea"/>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85719">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161037630"/>
                  </a:ext>
                </a:extLst>
              </a:tr>
              <a:tr h="285719">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00" dirty="0">
                          <a:latin typeface="+mn-ea"/>
                          <a:ea typeface="+mn-ea"/>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363339"/>
                  </a:ext>
                </a:extLst>
              </a:tr>
            </a:tbl>
          </a:graphicData>
        </a:graphic>
      </p:graphicFrame>
      <p:graphicFrame>
        <p:nvGraphicFramePr>
          <p:cNvPr id="10" name="表 6">
            <a:extLst>
              <a:ext uri="{FF2B5EF4-FFF2-40B4-BE49-F238E27FC236}">
                <a16:creationId xmlns:a16="http://schemas.microsoft.com/office/drawing/2014/main" id="{1CF2EA88-E796-348A-4D0C-BC2D259428DD}"/>
              </a:ext>
            </a:extLst>
          </p:cNvPr>
          <p:cNvGraphicFramePr>
            <a:graphicFrameLocks noGrp="1"/>
          </p:cNvGraphicFramePr>
          <p:nvPr>
            <p:extLst>
              <p:ext uri="{D42A27DB-BD31-4B8C-83A1-F6EECF244321}">
                <p14:modId xmlns:p14="http://schemas.microsoft.com/office/powerpoint/2010/main" val="985878302"/>
              </p:ext>
            </p:extLst>
          </p:nvPr>
        </p:nvGraphicFramePr>
        <p:xfrm>
          <a:off x="6996113" y="3790395"/>
          <a:ext cx="2317371" cy="1412606"/>
        </p:xfrm>
        <a:graphic>
          <a:graphicData uri="http://schemas.openxmlformats.org/drawingml/2006/table">
            <a:tbl>
              <a:tblPr firstRow="1" bandRow="1">
                <a:tableStyleId>{2D5ABB26-0587-4C30-8999-92F81FD0307C}</a:tableStyleId>
              </a:tblPr>
              <a:tblGrid>
                <a:gridCol w="1792939">
                  <a:extLst>
                    <a:ext uri="{9D8B030D-6E8A-4147-A177-3AD203B41FA5}">
                      <a16:colId xmlns:a16="http://schemas.microsoft.com/office/drawing/2014/main" val="1463653023"/>
                    </a:ext>
                  </a:extLst>
                </a:gridCol>
                <a:gridCol w="524432">
                  <a:extLst>
                    <a:ext uri="{9D8B030D-6E8A-4147-A177-3AD203B41FA5}">
                      <a16:colId xmlns:a16="http://schemas.microsoft.com/office/drawing/2014/main" val="620806709"/>
                    </a:ext>
                  </a:extLst>
                </a:gridCol>
              </a:tblGrid>
              <a:tr h="528686">
                <a:tc gridSpan="2">
                  <a:txBody>
                    <a:bodyPr/>
                    <a:lstStyle/>
                    <a:p>
                      <a:pPr algn="ctr"/>
                      <a:r>
                        <a:rPr kumimoji="1" lang="ja-JP" altLang="en-US" sz="1000" b="1" dirty="0"/>
                        <a:t>目標（令和</a:t>
                      </a:r>
                      <a:r>
                        <a:rPr kumimoji="1" lang="en-US" altLang="ja-JP" sz="1000" b="1" dirty="0"/>
                        <a:t>7</a:t>
                      </a:r>
                      <a:r>
                        <a:rPr kumimoji="1" lang="ja-JP" altLang="en-US" sz="1000" b="1" dirty="0"/>
                        <a:t>年</a:t>
                      </a:r>
                      <a:r>
                        <a:rPr kumimoji="1" lang="en-US" altLang="ja-JP" sz="1000" b="1" dirty="0"/>
                        <a:t>3</a:t>
                      </a:r>
                      <a:r>
                        <a:rPr kumimoji="1" lang="ja-JP" altLang="en-US" sz="1000" b="1" dirty="0"/>
                        <a:t>月末時点）</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155311">
                <a:tc>
                  <a:txBody>
                    <a:bodyPr/>
                    <a:lstStyle/>
                    <a:p>
                      <a:pPr algn="ctr"/>
                      <a:r>
                        <a:rPr kumimoji="1" lang="ja-JP" altLang="en-US" sz="1000" dirty="0">
                          <a:solidFill>
                            <a:schemeClr val="tx1"/>
                          </a:solidFill>
                          <a:latin typeface="+mn-ea"/>
                          <a:ea typeface="+mn-ea"/>
                        </a:rPr>
                        <a:t>シーズの事業化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3061669"/>
                  </a:ext>
                </a:extLst>
              </a:tr>
              <a:tr h="155311">
                <a:tc>
                  <a:txBody>
                    <a:bodyPr/>
                    <a:lstStyle/>
                    <a:p>
                      <a:pPr algn="ctr"/>
                      <a:r>
                        <a:rPr kumimoji="1" lang="ja-JP" altLang="en-US" sz="1000" dirty="0">
                          <a:latin typeface="+mn-ea"/>
                          <a:ea typeface="+mn-ea"/>
                        </a:rPr>
                        <a:t>アクセラレータープログラムの提供開始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72564677"/>
                  </a:ext>
                </a:extLst>
              </a:tr>
              <a:tr h="15531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9946446"/>
                  </a:ext>
                </a:extLst>
              </a:tr>
            </a:tbl>
          </a:graphicData>
        </a:graphic>
      </p:graphicFrame>
      <p:sp>
        <p:nvSpPr>
          <p:cNvPr id="11" name="二等辺三角形 10">
            <a:extLst>
              <a:ext uri="{FF2B5EF4-FFF2-40B4-BE49-F238E27FC236}">
                <a16:creationId xmlns:a16="http://schemas.microsoft.com/office/drawing/2014/main" id="{7805E9F1-B8BC-4C0D-F358-F7CB2904B48C}"/>
              </a:ext>
            </a:extLst>
          </p:cNvPr>
          <p:cNvSpPr/>
          <p:nvPr/>
        </p:nvSpPr>
        <p:spPr>
          <a:xfrm rot="5400000">
            <a:off x="380833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2" name="二等辺三角形 11">
            <a:extLst>
              <a:ext uri="{FF2B5EF4-FFF2-40B4-BE49-F238E27FC236}">
                <a16:creationId xmlns:a16="http://schemas.microsoft.com/office/drawing/2014/main" id="{2E2F82F6-1EA6-A058-3767-0A3B64C2C362}"/>
              </a:ext>
            </a:extLst>
          </p:cNvPr>
          <p:cNvSpPr/>
          <p:nvPr/>
        </p:nvSpPr>
        <p:spPr>
          <a:xfrm rot="5400000">
            <a:off x="645897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0814C525-D8FB-1D9C-BB6F-A7CD17FEDD72}"/>
              </a:ext>
            </a:extLst>
          </p:cNvPr>
          <p:cNvSpPr txBox="1"/>
          <p:nvPr/>
        </p:nvSpPr>
        <p:spPr>
          <a:xfrm>
            <a:off x="415924" y="349203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sp>
        <p:nvSpPr>
          <p:cNvPr id="14" name="スライド番号プレースホルダー 13">
            <a:extLst>
              <a:ext uri="{FF2B5EF4-FFF2-40B4-BE49-F238E27FC236}">
                <a16:creationId xmlns:a16="http://schemas.microsoft.com/office/drawing/2014/main" id="{57D057E3-8EF0-AB9D-1A46-41D44C966E26}"/>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2" name="正方形/長方形 1">
            <a:extLst>
              <a:ext uri="{FF2B5EF4-FFF2-40B4-BE49-F238E27FC236}">
                <a16:creationId xmlns:a16="http://schemas.microsoft.com/office/drawing/2014/main" id="{34F63EC6-55F3-3190-381C-1CBE6DE8C3F0}"/>
              </a:ext>
            </a:extLst>
          </p:cNvPr>
          <p:cNvSpPr/>
          <p:nvPr/>
        </p:nvSpPr>
        <p:spPr>
          <a:xfrm>
            <a:off x="569495" y="1256644"/>
            <a:ext cx="8460000" cy="20944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支援タイプを踏まえた上で、ビジョン・目標達成に向けてどのような取組が必要で、協定期間内にはどのような取組を行っていくか</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実施計画を踏まえ、年度ごとに設定した</a:t>
            </a:r>
            <a:r>
              <a:rPr kumimoji="1" lang="en-US" altLang="ja-JP" sz="1600" dirty="0">
                <a:solidFill>
                  <a:schemeClr val="tx1"/>
                </a:solidFill>
                <a:latin typeface="+mn-ea"/>
              </a:rPr>
              <a:t>KPI</a:t>
            </a:r>
            <a:r>
              <a:rPr kumimoji="1" lang="ja-JP" altLang="en-US" sz="1600" dirty="0">
                <a:solidFill>
                  <a:schemeClr val="tx1"/>
                </a:solidFill>
                <a:latin typeface="+mn-ea"/>
              </a:rPr>
              <a:t>の内容</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en-US" altLang="ja-JP" sz="1600" dirty="0">
                <a:solidFill>
                  <a:schemeClr val="tx1"/>
                </a:solidFill>
                <a:latin typeface="+mn-ea"/>
              </a:rPr>
              <a:t>KPI</a:t>
            </a:r>
            <a:r>
              <a:rPr kumimoji="1" lang="ja-JP" altLang="en-US" sz="1600" dirty="0">
                <a:solidFill>
                  <a:schemeClr val="tx1"/>
                </a:solidFill>
                <a:latin typeface="+mn-ea"/>
              </a:rPr>
              <a:t>とビジョン・目標の紐づけ（設定した</a:t>
            </a:r>
            <a:r>
              <a:rPr kumimoji="1" lang="en-US" altLang="ja-JP" sz="1600" dirty="0">
                <a:solidFill>
                  <a:schemeClr val="tx1"/>
                </a:solidFill>
                <a:latin typeface="+mn-ea"/>
              </a:rPr>
              <a:t>KPI</a:t>
            </a:r>
            <a:r>
              <a:rPr kumimoji="1" lang="ja-JP" altLang="en-US" sz="1600" dirty="0">
                <a:solidFill>
                  <a:schemeClr val="tx1"/>
                </a:solidFill>
                <a:latin typeface="+mn-ea"/>
              </a:rPr>
              <a:t>の達成が、ビジョン・目標の達成にどう寄与するかについての説明）</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どのようなシーズを発掘し、対象とするかの方向性（イメージ）</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92414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5509852"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シーズの将来性</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252" y="1708424"/>
            <a:ext cx="8460000" cy="425108"/>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大学等が発掘しようとしているシーズは、事業化や起業につながる可能性を有しているか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252" y="2302291"/>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kern="100" spc="-150" dirty="0">
                <a:effectLst/>
                <a:latin typeface="游明朝" panose="02020400000000000000" pitchFamily="18" charset="-128"/>
                <a:ea typeface="游ゴシック" panose="020B0400000000000000" pitchFamily="50" charset="-128"/>
                <a:cs typeface="Times New Roman" panose="02020603050405020304" pitchFamily="18" charset="0"/>
              </a:rPr>
              <a:t>大学等が発掘しようとしているシーズは、社会課題の解決やイノベーションの創出が期待できるインパクトを有するか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6</a:t>
            </a:fld>
            <a:endParaRPr kumimoji="1" lang="ja-JP" altLang="en-US" dirty="0"/>
          </a:p>
        </p:txBody>
      </p:sp>
      <p:sp>
        <p:nvSpPr>
          <p:cNvPr id="3" name="正方形/長方形 2">
            <a:extLst>
              <a:ext uri="{FF2B5EF4-FFF2-40B4-BE49-F238E27FC236}">
                <a16:creationId xmlns:a16="http://schemas.microsoft.com/office/drawing/2014/main" id="{CB371729-9719-A26E-61C1-23DB2781FD28}"/>
              </a:ext>
            </a:extLst>
          </p:cNvPr>
          <p:cNvSpPr/>
          <p:nvPr/>
        </p:nvSpPr>
        <p:spPr>
          <a:xfrm>
            <a:off x="597252" y="4155377"/>
            <a:ext cx="8460000" cy="1055686"/>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学内の研究力、強みとなる技術分野、シーズに関する</a:t>
            </a:r>
            <a:r>
              <a:rPr kumimoji="1" lang="en-US" altLang="ja-JP" sz="1600" dirty="0">
                <a:solidFill>
                  <a:schemeClr val="tx1"/>
                </a:solidFill>
                <a:latin typeface="+mn-ea"/>
              </a:rPr>
              <a:t>PR</a:t>
            </a:r>
            <a:r>
              <a:rPr kumimoji="1" lang="ja-JP" altLang="en-US" sz="1600" dirty="0">
                <a:solidFill>
                  <a:schemeClr val="tx1"/>
                </a:solidFill>
                <a:latin typeface="+mn-ea"/>
              </a:rPr>
              <a:t>等</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本事業を通じて事業化促進を図ることができると考える根拠、今までの実績等</a:t>
            </a:r>
          </a:p>
        </p:txBody>
      </p:sp>
      <p:sp>
        <p:nvSpPr>
          <p:cNvPr id="5" name="正方形/長方形 4">
            <a:extLst>
              <a:ext uri="{FF2B5EF4-FFF2-40B4-BE49-F238E27FC236}">
                <a16:creationId xmlns:a16="http://schemas.microsoft.com/office/drawing/2014/main" id="{2F09B5EF-0306-4779-1B8F-CF120A758114}"/>
              </a:ext>
            </a:extLst>
          </p:cNvPr>
          <p:cNvSpPr/>
          <p:nvPr/>
        </p:nvSpPr>
        <p:spPr bwMode="gray">
          <a:xfrm>
            <a:off x="597252" y="3126167"/>
            <a:ext cx="8460000" cy="45113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sz="1600" kern="100" spc="-150">
                <a:solidFill>
                  <a:srgbClr val="000000"/>
                </a:solidFill>
                <a:latin typeface="游ゴシック"/>
                <a:ea typeface="游ゴシック"/>
                <a:cs typeface="Times New Roman"/>
              </a:rPr>
              <a:t>これまで支援に取り組んできたシーズや各種施策の課題を捉え、シナジーを生む提案となっているか</a:t>
            </a:r>
            <a:endParaRPr lang="ja-JP" altLang="ja-JP" sz="1600" kern="100" spc="-150">
              <a:effectLst/>
              <a:latin typeface="游ゴシック"/>
              <a:ea typeface="游ゴシック"/>
              <a:cs typeface="Times New Roman"/>
            </a:endParaRPr>
          </a:p>
        </p:txBody>
      </p:sp>
    </p:spTree>
    <p:extLst>
      <p:ext uri="{BB962C8B-B14F-4D97-AF65-F5344CB8AC3E}">
        <p14:creationId xmlns:p14="http://schemas.microsoft.com/office/powerpoint/2010/main" val="1520552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実施に向けた主体性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03268" y="982949"/>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7"/>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コーディネーターを含め外部の支援も受けながら、大学等の役割を主体的に果たすことのできる体制が構築されているか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804823"/>
            <a:ext cx="8460000" cy="487018"/>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各主体が十分に連携して事業を推進する体制となっているか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10" name="テキスト ボックス 9"/>
          <p:cNvSpPr txBox="1"/>
          <p:nvPr/>
        </p:nvSpPr>
        <p:spPr>
          <a:xfrm>
            <a:off x="597600" y="2460782"/>
            <a:ext cx="3436219" cy="338554"/>
          </a:xfrm>
          <a:prstGeom prst="rect">
            <a:avLst/>
          </a:prstGeom>
          <a:noFill/>
        </p:spPr>
        <p:txBody>
          <a:bodyPr wrap="square" rtlCol="0">
            <a:spAutoFit/>
          </a:bodyPr>
          <a:lstStyle/>
          <a:p>
            <a:r>
              <a:rPr kumimoji="1" lang="ja-JP" altLang="en-US" sz="1600" dirty="0"/>
              <a:t>（グループでの応募の場合）</a:t>
            </a:r>
          </a:p>
        </p:txBody>
      </p:sp>
      <p:sp>
        <p:nvSpPr>
          <p:cNvPr id="2" name="スライド番号プレースホルダー 1">
            <a:extLst>
              <a:ext uri="{FF2B5EF4-FFF2-40B4-BE49-F238E27FC236}">
                <a16:creationId xmlns:a16="http://schemas.microsoft.com/office/drawing/2014/main" id="{9A62948A-AF61-65E5-4517-8E451E291EB0}"/>
              </a:ext>
            </a:extLst>
          </p:cNvPr>
          <p:cNvSpPr>
            <a:spLocks noGrp="1"/>
          </p:cNvSpPr>
          <p:nvPr>
            <p:ph type="sldNum" sz="quarter" idx="12"/>
          </p:nvPr>
        </p:nvSpPr>
        <p:spPr/>
        <p:txBody>
          <a:bodyPr/>
          <a:lstStyle/>
          <a:p>
            <a:fld id="{086E3A1A-9A09-43B1-BA8C-30631DABF248}" type="slidenum">
              <a:rPr kumimoji="1" lang="ja-JP" altLang="en-US" smtClean="0"/>
              <a:pPr/>
              <a:t>7</a:t>
            </a:fld>
            <a:endParaRPr kumimoji="1" lang="ja-JP" altLang="en-US" dirty="0"/>
          </a:p>
        </p:txBody>
      </p:sp>
      <p:sp>
        <p:nvSpPr>
          <p:cNvPr id="7" name="正方形/長方形 6">
            <a:extLst>
              <a:ext uri="{FF2B5EF4-FFF2-40B4-BE49-F238E27FC236}">
                <a16:creationId xmlns:a16="http://schemas.microsoft.com/office/drawing/2014/main" id="{1881E36F-674D-8C74-D627-3CF506C2A0AC}"/>
              </a:ext>
            </a:extLst>
          </p:cNvPr>
          <p:cNvSpPr/>
          <p:nvPr/>
        </p:nvSpPr>
        <p:spPr>
          <a:xfrm>
            <a:off x="597600" y="3629311"/>
            <a:ext cx="8460000" cy="13990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6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事業実施に当たっての体制図、各部署の役割や責任の範囲等</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他ステークホルダーとの連携体制</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グループでの応募の場合は、各主体の役割等が分かる体制図</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360071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6951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の達成に向けて、適切な申請額が設定されているか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8</a:t>
            </a:fld>
            <a:endParaRPr kumimoji="1" lang="ja-JP" altLang="en-US" dirty="0"/>
          </a:p>
        </p:txBody>
      </p:sp>
      <p:sp>
        <p:nvSpPr>
          <p:cNvPr id="3" name="正方形/長方形 2">
            <a:extLst>
              <a:ext uri="{FF2B5EF4-FFF2-40B4-BE49-F238E27FC236}">
                <a16:creationId xmlns:a16="http://schemas.microsoft.com/office/drawing/2014/main" id="{EDC56DB0-862D-E9AD-6491-148B60EA4445}"/>
              </a:ext>
            </a:extLst>
          </p:cNvPr>
          <p:cNvSpPr/>
          <p:nvPr/>
        </p:nvSpPr>
        <p:spPr>
          <a:xfrm>
            <a:off x="597598" y="2123364"/>
            <a:ext cx="8460000" cy="18000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「２　</a:t>
            </a:r>
            <a:r>
              <a:rPr kumimoji="1" lang="ja-JP" altLang="en-US" sz="1600" dirty="0">
                <a:solidFill>
                  <a:schemeClr val="tx1"/>
                </a:solidFill>
              </a:rPr>
              <a:t>実施計画・</a:t>
            </a:r>
            <a:r>
              <a:rPr kumimoji="1" lang="en-US" altLang="ja-JP" sz="1600" dirty="0">
                <a:solidFill>
                  <a:schemeClr val="tx1"/>
                </a:solidFill>
                <a:latin typeface="+mn-ea"/>
              </a:rPr>
              <a:t> KPI</a:t>
            </a:r>
            <a:r>
              <a:rPr kumimoji="1" lang="ja-JP" altLang="en-US" sz="1600" dirty="0">
                <a:solidFill>
                  <a:schemeClr val="tx1"/>
                </a:solidFill>
              </a:rPr>
              <a:t>の設定」</a:t>
            </a:r>
            <a:r>
              <a:rPr kumimoji="1" lang="ja-JP" altLang="en-US" sz="1600" dirty="0">
                <a:solidFill>
                  <a:schemeClr val="tx1"/>
                </a:solidFill>
                <a:latin typeface="+mn-ea"/>
              </a:rPr>
              <a:t>で、設定した</a:t>
            </a:r>
            <a:r>
              <a:rPr kumimoji="1" lang="en-US" altLang="ja-JP" sz="1600" dirty="0">
                <a:solidFill>
                  <a:schemeClr val="tx1"/>
                </a:solidFill>
                <a:latin typeface="+mn-ea"/>
              </a:rPr>
              <a:t>KPI</a:t>
            </a:r>
            <a:r>
              <a:rPr kumimoji="1" lang="ja-JP" altLang="en-US" sz="1600" dirty="0">
                <a:solidFill>
                  <a:schemeClr val="tx1"/>
                </a:solidFill>
                <a:latin typeface="+mn-ea"/>
              </a:rPr>
              <a:t>項目ごとの申請額及び全体の申請額（</a:t>
            </a:r>
            <a:r>
              <a:rPr kumimoji="1" lang="en-US" altLang="ja-JP" sz="1600" dirty="0">
                <a:solidFill>
                  <a:schemeClr val="tx1"/>
                </a:solidFill>
                <a:latin typeface="+mn-ea"/>
              </a:rPr>
              <a:t>KPI</a:t>
            </a:r>
            <a:r>
              <a:rPr kumimoji="1" lang="ja-JP" altLang="en-US" sz="1600" dirty="0">
                <a:solidFill>
                  <a:schemeClr val="tx1"/>
                </a:solidFill>
                <a:latin typeface="+mn-ea"/>
              </a:rPr>
              <a:t>項目ごとの申請額の合計）</a:t>
            </a:r>
            <a:endParaRPr kumimoji="1" lang="en-US" altLang="ja-JP" sz="1600" dirty="0">
              <a:solidFill>
                <a:schemeClr val="tx1"/>
              </a:solidFill>
              <a:latin typeface="+mn-ea"/>
            </a:endParaRPr>
          </a:p>
          <a:p>
            <a:pPr marL="0" lvl="1">
              <a:spcBef>
                <a:spcPts val="1200"/>
              </a:spcBef>
            </a:pPr>
            <a:r>
              <a:rPr kumimoji="1" lang="ja-JP" altLang="en-US" sz="1600" dirty="0">
                <a:solidFill>
                  <a:schemeClr val="tx1"/>
                </a:solidFill>
                <a:latin typeface="游ゴシック"/>
                <a:ea typeface="游ゴシック"/>
              </a:rPr>
              <a:t>　</a:t>
            </a:r>
            <a:r>
              <a:rPr kumimoji="1" lang="en-US" altLang="ja-JP" sz="1600" dirty="0">
                <a:solidFill>
                  <a:schemeClr val="tx1"/>
                </a:solidFill>
                <a:latin typeface="游ゴシック"/>
                <a:ea typeface="游ゴシック"/>
              </a:rPr>
              <a:t>【</a:t>
            </a:r>
            <a:r>
              <a:rPr kumimoji="1" lang="ja-JP" altLang="en-US" sz="1600" dirty="0">
                <a:solidFill>
                  <a:schemeClr val="tx1"/>
                </a:solidFill>
                <a:latin typeface="游ゴシック"/>
                <a:ea typeface="游ゴシック"/>
              </a:rPr>
              <a:t>申請額上限（税込）</a:t>
            </a:r>
            <a:r>
              <a:rPr kumimoji="1" lang="en-US" altLang="ja-JP" sz="1600" dirty="0">
                <a:solidFill>
                  <a:schemeClr val="tx1"/>
                </a:solidFill>
                <a:latin typeface="游ゴシック"/>
                <a:ea typeface="游ゴシック"/>
              </a:rPr>
              <a:t>】</a:t>
            </a:r>
            <a:r>
              <a:rPr kumimoji="1" lang="ja-JP" altLang="en-US" sz="1600" dirty="0">
                <a:solidFill>
                  <a:schemeClr val="tx1"/>
                </a:solidFill>
                <a:latin typeface="游ゴシック"/>
                <a:ea typeface="游ゴシック"/>
              </a:rPr>
              <a:t>令和６年度：2</a:t>
            </a:r>
            <a:r>
              <a:rPr kumimoji="1" lang="en-US" altLang="ja-JP" sz="1600" dirty="0">
                <a:solidFill>
                  <a:schemeClr val="tx1"/>
                </a:solidFill>
                <a:latin typeface="游ゴシック"/>
                <a:ea typeface="游ゴシック"/>
              </a:rPr>
              <a:t>,500</a:t>
            </a:r>
            <a:r>
              <a:rPr kumimoji="1" lang="ja-JP" altLang="en-US" sz="1600" dirty="0">
                <a:solidFill>
                  <a:schemeClr val="tx1"/>
                </a:solidFill>
                <a:latin typeface="游ゴシック"/>
                <a:ea typeface="游ゴシック"/>
              </a:rPr>
              <a:t>万円、令和７年度：5</a:t>
            </a:r>
            <a:r>
              <a:rPr kumimoji="1" lang="en-US" altLang="ja-JP" sz="1600" dirty="0">
                <a:solidFill>
                  <a:schemeClr val="tx1"/>
                </a:solidFill>
                <a:latin typeface="游ゴシック"/>
                <a:ea typeface="游ゴシック"/>
              </a:rPr>
              <a:t>,390</a:t>
            </a:r>
            <a:r>
              <a:rPr kumimoji="1" lang="ja-JP" altLang="en-US" sz="1600" dirty="0">
                <a:solidFill>
                  <a:schemeClr val="tx1"/>
                </a:solidFill>
                <a:latin typeface="游ゴシック"/>
                <a:ea typeface="游ゴシック"/>
              </a:rPr>
              <a:t>万円</a:t>
            </a:r>
            <a:endParaRPr kumimoji="1" lang="en-US" altLang="ja-JP" sz="1600" dirty="0">
              <a:solidFill>
                <a:schemeClr val="tx1"/>
              </a:solidFill>
              <a:latin typeface="游ゴシック"/>
              <a:ea typeface="游ゴシック"/>
            </a:endParaRPr>
          </a:p>
        </p:txBody>
      </p:sp>
    </p:spTree>
    <p:extLst>
      <p:ext uri="{BB962C8B-B14F-4D97-AF65-F5344CB8AC3E}">
        <p14:creationId xmlns:p14="http://schemas.microsoft.com/office/powerpoint/2010/main" val="4251782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9</a:t>
            </a:fld>
            <a:endParaRPr kumimoji="1" lang="ja-JP" altLang="en-US" dirty="0"/>
          </a:p>
        </p:txBody>
      </p:sp>
      <p:sp>
        <p:nvSpPr>
          <p:cNvPr id="5" name="テキスト ボックス 4">
            <a:extLst>
              <a:ext uri="{FF2B5EF4-FFF2-40B4-BE49-F238E27FC236}">
                <a16:creationId xmlns:a16="http://schemas.microsoft.com/office/drawing/2014/main" id="{97FEE040-1E15-507F-1B73-736531E4053E}"/>
              </a:ext>
            </a:extLst>
          </p:cNvPr>
          <p:cNvSpPr txBox="1"/>
          <p:nvPr/>
        </p:nvSpPr>
        <p:spPr>
          <a:xfrm>
            <a:off x="415924" y="117511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graphicFrame>
        <p:nvGraphicFramePr>
          <p:cNvPr id="7" name="表 6">
            <a:extLst>
              <a:ext uri="{FF2B5EF4-FFF2-40B4-BE49-F238E27FC236}">
                <a16:creationId xmlns:a16="http://schemas.microsoft.com/office/drawing/2014/main" id="{70FFFAC0-DE71-112A-6D19-9B50AEA7FB7A}"/>
              </a:ext>
            </a:extLst>
          </p:cNvPr>
          <p:cNvGraphicFramePr>
            <a:graphicFrameLocks noGrp="1"/>
          </p:cNvGraphicFramePr>
          <p:nvPr>
            <p:extLst>
              <p:ext uri="{D42A27DB-BD31-4B8C-83A1-F6EECF244321}">
                <p14:modId xmlns:p14="http://schemas.microsoft.com/office/powerpoint/2010/main" val="3311013543"/>
              </p:ext>
            </p:extLst>
          </p:nvPr>
        </p:nvGraphicFramePr>
        <p:xfrm>
          <a:off x="923589" y="1697005"/>
          <a:ext cx="7651249" cy="4428387"/>
        </p:xfrm>
        <a:graphic>
          <a:graphicData uri="http://schemas.openxmlformats.org/drawingml/2006/table">
            <a:tbl>
              <a:tblPr firstRow="1" bandRow="1">
                <a:tableStyleId>{2D5ABB26-0587-4C30-8999-92F81FD0307C}</a:tableStyleId>
              </a:tblPr>
              <a:tblGrid>
                <a:gridCol w="230080">
                  <a:extLst>
                    <a:ext uri="{9D8B030D-6E8A-4147-A177-3AD203B41FA5}">
                      <a16:colId xmlns:a16="http://schemas.microsoft.com/office/drawing/2014/main" val="4252237783"/>
                    </a:ext>
                  </a:extLst>
                </a:gridCol>
                <a:gridCol w="1260000">
                  <a:extLst>
                    <a:ext uri="{9D8B030D-6E8A-4147-A177-3AD203B41FA5}">
                      <a16:colId xmlns:a16="http://schemas.microsoft.com/office/drawing/2014/main" val="1638186216"/>
                    </a:ext>
                  </a:extLst>
                </a:gridCol>
                <a:gridCol w="173580">
                  <a:extLst>
                    <a:ext uri="{9D8B030D-6E8A-4147-A177-3AD203B41FA5}">
                      <a16:colId xmlns:a16="http://schemas.microsoft.com/office/drawing/2014/main" val="1463653023"/>
                    </a:ext>
                  </a:extLst>
                </a:gridCol>
                <a:gridCol w="2003951">
                  <a:extLst>
                    <a:ext uri="{9D8B030D-6E8A-4147-A177-3AD203B41FA5}">
                      <a16:colId xmlns:a16="http://schemas.microsoft.com/office/drawing/2014/main" val="2653190123"/>
                    </a:ext>
                  </a:extLst>
                </a:gridCol>
                <a:gridCol w="540000">
                  <a:extLst>
                    <a:ext uri="{9D8B030D-6E8A-4147-A177-3AD203B41FA5}">
                      <a16:colId xmlns:a16="http://schemas.microsoft.com/office/drawing/2014/main" val="540641204"/>
                    </a:ext>
                  </a:extLst>
                </a:gridCol>
                <a:gridCol w="324000">
                  <a:extLst>
                    <a:ext uri="{9D8B030D-6E8A-4147-A177-3AD203B41FA5}">
                      <a16:colId xmlns:a16="http://schemas.microsoft.com/office/drawing/2014/main" val="2556782707"/>
                    </a:ext>
                  </a:extLst>
                </a:gridCol>
                <a:gridCol w="2321718">
                  <a:extLst>
                    <a:ext uri="{9D8B030D-6E8A-4147-A177-3AD203B41FA5}">
                      <a16:colId xmlns:a16="http://schemas.microsoft.com/office/drawing/2014/main" val="3259727446"/>
                    </a:ext>
                  </a:extLst>
                </a:gridCol>
                <a:gridCol w="797920">
                  <a:extLst>
                    <a:ext uri="{9D8B030D-6E8A-4147-A177-3AD203B41FA5}">
                      <a16:colId xmlns:a16="http://schemas.microsoft.com/office/drawing/2014/main" val="2764897806"/>
                    </a:ext>
                  </a:extLst>
                </a:gridCol>
              </a:tblGrid>
              <a:tr h="391464">
                <a:tc>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dirty="0">
                          <a:latin typeface="+mn-ea"/>
                          <a:ea typeface="+mn-ea"/>
                        </a:rPr>
                        <a:t>実施計画</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4">
                  <a:txBody>
                    <a:bodyPr/>
                    <a:lstStyle/>
                    <a:p>
                      <a:pPr algn="ctr"/>
                      <a:r>
                        <a:rPr kumimoji="1" lang="en-US" altLang="ja-JP" sz="1000" dirty="0">
                          <a:latin typeface="+mn-ea"/>
                          <a:ea typeface="+mn-ea"/>
                        </a:rPr>
                        <a:t>KPI</a:t>
                      </a:r>
                      <a:endParaRPr kumimoji="1" lang="ja-JP" altLang="en-US" sz="10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CCCFF"/>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a:latin typeface="+mn-ea"/>
                          <a:ea typeface="+mn-ea"/>
                        </a:rPr>
                        <a:t>主な必要経費</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b="1" dirty="0">
                          <a:latin typeface="+mn-ea"/>
                          <a:ea typeface="+mn-ea"/>
                        </a:rPr>
                        <a:t>申請額</a:t>
                      </a:r>
                      <a:r>
                        <a:rPr kumimoji="1" lang="en-US" altLang="ja-JP" sz="1000" b="1" dirty="0">
                          <a:latin typeface="+mn-ea"/>
                          <a:ea typeface="+mn-ea"/>
                        </a:rPr>
                        <a:t>(</a:t>
                      </a:r>
                      <a:r>
                        <a:rPr kumimoji="1" lang="ja-JP" altLang="en-US" sz="1000" b="1" dirty="0">
                          <a:latin typeface="+mn-ea"/>
                          <a:ea typeface="+mn-ea"/>
                        </a:rPr>
                        <a:t>円・税込</a:t>
                      </a:r>
                      <a:r>
                        <a:rPr kumimoji="1" lang="en-US" altLang="ja-JP" sz="1000" b="1" dirty="0">
                          <a:latin typeface="+mn-ea"/>
                          <a:ea typeface="+mn-ea"/>
                        </a:rPr>
                        <a:t>)</a:t>
                      </a:r>
                      <a:endParaRPr kumimoji="1" lang="ja-JP" altLang="en-US"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061669"/>
                  </a:ext>
                </a:extLst>
              </a:tr>
              <a:tr h="241971">
                <a:tc rowSpan="7">
                  <a:txBody>
                    <a:bodyPr/>
                    <a:lstStyle/>
                    <a:p>
                      <a:pPr algn="ctr"/>
                      <a:r>
                        <a:rPr kumimoji="1" lang="ja-JP" altLang="en-US" sz="1000" dirty="0">
                          <a:latin typeface="+mn-ea"/>
                          <a:ea typeface="+mn-ea"/>
                        </a:rPr>
                        <a:t>令和６年度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latin typeface="+mn-ea"/>
                          <a:ea typeface="+mn-ea"/>
                        </a:rPr>
                        <a:t>シーズ掘り起こし</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ピッチイベント開催</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ブース出展費用、広告費</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9325924"/>
                  </a:ext>
                </a:extLst>
              </a:tr>
              <a:tr h="24197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PoC</a:t>
                      </a:r>
                      <a:r>
                        <a:rPr kumimoji="1" lang="ja-JP" altLang="en-US" sz="1000" dirty="0">
                          <a:latin typeface="+mn-ea"/>
                          <a:ea typeface="+mn-ea"/>
                        </a:rPr>
                        <a:t>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021398"/>
                  </a:ext>
                </a:extLst>
              </a:tr>
              <a:tr h="25427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マーケットリサーチの実施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241024"/>
                  </a:ext>
                </a:extLst>
              </a:tr>
              <a:tr h="391092">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ja-JP" altLang="en-US" sz="1000" dirty="0">
                          <a:latin typeface="+mn-ea"/>
                          <a:ea typeface="+mn-ea"/>
                        </a:rPr>
                        <a:t>組織内体制構築</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体制整備に必要な</a:t>
                      </a:r>
                      <a:endParaRPr kumimoji="1" lang="en-US" altLang="ja-JP" sz="1000" dirty="0">
                        <a:latin typeface="+mn-ea"/>
                        <a:ea typeface="+mn-ea"/>
                      </a:endParaRPr>
                    </a:p>
                    <a:p>
                      <a:pPr algn="ctr"/>
                      <a:r>
                        <a:rPr kumimoji="1" lang="ja-JP" altLang="en-US" sz="1000" dirty="0">
                          <a:latin typeface="+mn-ea"/>
                          <a:ea typeface="+mn-ea"/>
                        </a:rPr>
                        <a:t>人材の雇用</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8846444"/>
                  </a:ext>
                </a:extLst>
              </a:tr>
              <a:tr h="39022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アクセラレーターとの</a:t>
                      </a:r>
                      <a:endParaRPr kumimoji="1" lang="en-US" altLang="ja-JP" sz="1000" dirty="0">
                        <a:latin typeface="+mn-ea"/>
                        <a:ea typeface="+mn-ea"/>
                      </a:endParaRPr>
                    </a:p>
                    <a:p>
                      <a:pPr algn="ctr"/>
                      <a:r>
                        <a:rPr kumimoji="1" lang="ja-JP" altLang="en-US" sz="1000" dirty="0">
                          <a:latin typeface="+mn-ea"/>
                          <a:ea typeface="+mn-ea"/>
                        </a:rPr>
                        <a:t>マッチング</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9122606"/>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000" dirty="0">
                          <a:latin typeface="+mn-ea"/>
                          <a:ea typeface="+mn-ea"/>
                        </a:rPr>
                        <a:t>合計（令和６年度分）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9902249"/>
                  </a:ext>
                </a:extLst>
              </a:tr>
              <a:tr h="208605">
                <a:tc rowSpan="7">
                  <a:txBody>
                    <a:bodyPr/>
                    <a:lstStyle/>
                    <a:p>
                      <a:pPr algn="ctr"/>
                      <a:r>
                        <a:rPr kumimoji="1" lang="ja-JP" altLang="en-US" sz="1000" dirty="0">
                          <a:latin typeface="+mn-ea"/>
                          <a:ea typeface="+mn-ea"/>
                        </a:rPr>
                        <a:t>令和７年度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000" dirty="0">
                          <a:latin typeface="+mn-ea"/>
                          <a:ea typeface="+mn-ea"/>
                        </a:rPr>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465300"/>
                  </a:ext>
                </a:extLst>
              </a:tr>
              <a:tr h="25894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2654248"/>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40840"/>
                  </a:ext>
                </a:extLst>
              </a:tr>
              <a:tr h="33980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9315456"/>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945511"/>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4880990"/>
                  </a:ext>
                </a:extLst>
              </a:tr>
              <a:tr h="225241">
                <a:tc vMerge="1">
                  <a:txBody>
                    <a:bodyPr/>
                    <a:lstStyle/>
                    <a:p>
                      <a:pPr algn="ctr"/>
                      <a:endParaRPr kumimoji="1" lang="ja-JP" altLang="en-US" sz="1100" dirty="0">
                        <a:latin typeface="+mn-ea"/>
                        <a:ea typeface="+mn-ea"/>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1000" dirty="0">
                          <a:latin typeface="+mn-ea"/>
                          <a:ea typeface="+mn-ea"/>
                        </a:rPr>
                        <a:t>合計（令和７年度分）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4015744"/>
                  </a:ext>
                </a:extLst>
              </a:tr>
              <a:tr h="221811">
                <a:tc gridSpan="7">
                  <a:txBody>
                    <a:bodyPr/>
                    <a:lstStyle/>
                    <a:p>
                      <a:pPr algn="ctr"/>
                      <a:r>
                        <a:rPr kumimoji="1" lang="ja-JP" altLang="en-US" sz="1000" dirty="0">
                          <a:latin typeface="+mn-ea"/>
                          <a:ea typeface="+mn-ea"/>
                        </a:rPr>
                        <a:t>合計（申請全体）</a:t>
                      </a: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合計（申請全体）</a:t>
                      </a:r>
                    </a:p>
                  </a:txBody>
                  <a:tcPr marL="90857" marR="90857" marT="45428" marB="4542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7920007"/>
                  </a:ext>
                </a:extLst>
              </a:tr>
            </a:tbl>
          </a:graphicData>
        </a:graphic>
      </p:graphicFrame>
    </p:spTree>
    <p:extLst>
      <p:ext uri="{BB962C8B-B14F-4D97-AF65-F5344CB8AC3E}">
        <p14:creationId xmlns:p14="http://schemas.microsoft.com/office/powerpoint/2010/main" val="385378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3A142C86BB20B41B04F903AB7C9E628" ma:contentTypeVersion="11" ma:contentTypeDescription="Create a new document." ma:contentTypeScope="" ma:versionID="0447e7d47d138ab172fb977c64094019">
  <xsd:schema xmlns:xsd="http://www.w3.org/2001/XMLSchema" xmlns:xs="http://www.w3.org/2001/XMLSchema" xmlns:p="http://schemas.microsoft.com/office/2006/metadata/properties" xmlns:ns2="c4306fe9-86fb-48c6-a9d0-3891c29236ac" xmlns:ns3="e8604904-1a48-4646-b67c-dd5304630f32" targetNamespace="http://schemas.microsoft.com/office/2006/metadata/properties" ma:root="true" ma:fieldsID="65af868f14cc5890fd44dc29a76008fa" ns2:_="" ns3:_="">
    <xsd:import namespace="c4306fe9-86fb-48c6-a9d0-3891c29236ac"/>
    <xsd:import namespace="e8604904-1a48-4646-b67c-dd5304630f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306fe9-86fb-48c6-a9d0-3891c29236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604904-1a48-4646-b67c-dd5304630f3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9c5b21c-1b66-4b11-98b4-ebd1d27657aa}" ma:internalName="TaxCatchAll" ma:showField="CatchAllData" ma:web="e8604904-1a48-4646-b67c-dd5304630f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4306fe9-86fb-48c6-a9d0-3891c29236ac">
      <Terms xmlns="http://schemas.microsoft.com/office/infopath/2007/PartnerControls"/>
    </lcf76f155ced4ddcb4097134ff3c332f>
    <TaxCatchAll xmlns="e8604904-1a48-4646-b67c-dd5304630f32" xsi:nil="true"/>
  </documentManagement>
</p:properties>
</file>

<file path=customXml/itemProps1.xml><?xml version="1.0" encoding="utf-8"?>
<ds:datastoreItem xmlns:ds="http://schemas.openxmlformats.org/officeDocument/2006/customXml" ds:itemID="{D59961DA-2ADE-4C33-8695-4E67C61C2D41}">
  <ds:schemaRefs>
    <ds:schemaRef ds:uri="http://schemas.microsoft.com/sharepoint/v3/contenttype/forms"/>
  </ds:schemaRefs>
</ds:datastoreItem>
</file>

<file path=customXml/itemProps2.xml><?xml version="1.0" encoding="utf-8"?>
<ds:datastoreItem xmlns:ds="http://schemas.openxmlformats.org/officeDocument/2006/customXml" ds:itemID="{797FAA52-CF97-4D86-9C67-A4C0218804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306fe9-86fb-48c6-a9d0-3891c29236ac"/>
    <ds:schemaRef ds:uri="e8604904-1a48-4646-b67c-dd5304630f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 ds:uri="5df5b41b-3111-49ff-bda5-723140f97c57"/>
    <ds:schemaRef ds:uri="5349a56a-7aea-4672-839e-a6f0d3374da0"/>
    <ds:schemaRef ds:uri="c4306fe9-86fb-48c6-a9d0-3891c29236ac"/>
    <ds:schemaRef ds:uri="e8604904-1a48-4646-b67c-dd5304630f32"/>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1124</Words>
  <Application>Microsoft Office PowerPoint</Application>
  <PresentationFormat>A4 210 x 297 mm</PresentationFormat>
  <Paragraphs>247</Paragraphs>
  <Slides>10</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Yu Gothic UI</vt:lpstr>
      <vt:lpstr>游ゴシック</vt:lpstr>
      <vt:lpstr>游明朝</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22</cp:revision>
  <dcterms:created xsi:type="dcterms:W3CDTF">2023-06-19T09:41:17Z</dcterms:created>
  <dcterms:modified xsi:type="dcterms:W3CDTF">2024-08-26T05:16:36Z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0x01010093A142C86BB20B41B04F903AB7C9E628</vt:lpwstr>
  </property>
  <property fmtid="{D5CDD505-2E9C-101B-9397-08002B2CF9AE}" pid="10" name="MediaServiceImageTags">
    <vt:lpwstr/>
  </property>
</Properties>
</file>