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 id="266" r:id="rId3"/>
    <p:sldId id="257" r:id="rId4"/>
    <p:sldId id="267" r:id="rId5"/>
    <p:sldId id="260" r:id="rId6"/>
    <p:sldId id="261" r:id="rId7"/>
    <p:sldId id="263" r:id="rId8"/>
    <p:sldId id="262" r:id="rId9"/>
    <p:sldId id="264" r:id="rId10"/>
    <p:sldId id="265" r:id="rId11"/>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1" d="100"/>
          <a:sy n="81" d="100"/>
        </p:scale>
        <p:origin x="1306" y="5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2024/5/31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6B865A-4CA6-4C5E-860A-7E2B12973BD2}" type="datetimeFigureOut">
              <a:rPr kumimoji="1" lang="ja-JP" altLang="en-US" smtClean="0"/>
              <a:t>2024/5/31</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1433528" y="116671"/>
            <a:ext cx="9186412" cy="6669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25478" y="1341345"/>
            <a:ext cx="8811027" cy="4278094"/>
          </a:xfrm>
          <a:prstGeom prst="rect">
            <a:avLst/>
          </a:prstGeom>
        </p:spPr>
        <p:txBody>
          <a:bodyPr wrap="square">
            <a:spAutoFit/>
          </a:bodyPr>
          <a:lstStyle/>
          <a:p>
            <a:pPr defTabSz="990570" fontAlgn="base">
              <a:spcBef>
                <a:spcPct val="0"/>
              </a:spcBef>
              <a:spcAft>
                <a:spcPct val="0"/>
              </a:spcAft>
            </a:pP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注意事項</a:t>
            </a:r>
            <a:r>
              <a:rPr lang="en-US" altLang="ja-JP" sz="1600" dirty="0">
                <a:solidFill>
                  <a:prstClr val="black"/>
                </a:solidFill>
                <a:latin typeface="+mn-ea"/>
                <a:cs typeface="Arial" charset="0"/>
              </a:rPr>
              <a:t>】</a:t>
            </a:r>
          </a:p>
          <a:p>
            <a:pPr defTabSz="990570" fontAlgn="base">
              <a:spcBef>
                <a:spcPct val="0"/>
              </a:spcBef>
              <a:spcAft>
                <a:spcPct val="0"/>
              </a:spcAft>
            </a:pPr>
            <a:r>
              <a:rPr lang="ja-JP" altLang="en-US" sz="1600" dirty="0">
                <a:solidFill>
                  <a:prstClr val="black"/>
                </a:solidFill>
                <a:latin typeface="+mn-ea"/>
                <a:cs typeface="Arial" charset="0"/>
              </a:rPr>
              <a:t>１　企画書は本フォーマットをもとに作成してください。御提案内容等に応じて、適宜加筆・　</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修正していただくことや、枚数を増やしていただくことができますが、企画書全体としては</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a:t>
            </a:r>
            <a:r>
              <a:rPr lang="en-US" altLang="ja-JP" sz="1600" dirty="0">
                <a:solidFill>
                  <a:prstClr val="black"/>
                </a:solidFill>
                <a:latin typeface="+mn-ea"/>
                <a:cs typeface="Arial" charset="0"/>
              </a:rPr>
              <a:t>30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２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はこの限りではありません。）。</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３　プレゼンテーション審査では本企画書を使用していただきます。説明時間</a:t>
            </a:r>
            <a:r>
              <a:rPr lang="en-US" altLang="ja-JP" sz="1600" dirty="0">
                <a:solidFill>
                  <a:prstClr val="black"/>
                </a:solidFill>
                <a:latin typeface="+mn-ea"/>
                <a:cs typeface="Arial" charset="0"/>
              </a:rPr>
              <a:t>20</a:t>
            </a:r>
            <a:r>
              <a:rPr lang="ja-JP" altLang="en-US" sz="1600" dirty="0">
                <a:solidFill>
                  <a:prstClr val="black"/>
                </a:solidFill>
                <a:latin typeface="+mn-ea"/>
                <a:cs typeface="Arial" charset="0"/>
              </a:rPr>
              <a:t>分間を前提に　　</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作成してください。</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４　審査会は応募者の企業名等を伏せて実施しますので、以下のとおり</a:t>
            </a:r>
            <a:r>
              <a:rPr lang="en-US" altLang="ja-JP" sz="1600" dirty="0">
                <a:solidFill>
                  <a:prstClr val="black"/>
                </a:solidFill>
                <a:latin typeface="+mn-ea"/>
                <a:cs typeface="Arial" charset="0"/>
              </a:rPr>
              <a:t>2</a:t>
            </a:r>
            <a:r>
              <a:rPr lang="ja-JP" altLang="en-US" sz="1600" dirty="0">
                <a:solidFill>
                  <a:prstClr val="black"/>
                </a:solidFill>
                <a:latin typeface="+mn-ea"/>
                <a:cs typeface="Arial" charset="0"/>
              </a:rPr>
              <a:t>種類のデータを提出</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してください 。</a:t>
            </a:r>
          </a:p>
          <a:p>
            <a:pPr defTabSz="990570" fontAlgn="base">
              <a:spcBef>
                <a:spcPct val="0"/>
              </a:spcBef>
              <a:spcAft>
                <a:spcPct val="0"/>
              </a:spcAft>
            </a:pPr>
            <a:r>
              <a:rPr lang="ja-JP" altLang="en-US" sz="1600" dirty="0">
                <a:solidFill>
                  <a:prstClr val="black"/>
                </a:solidFill>
                <a:latin typeface="+mn-ea"/>
                <a:cs typeface="Arial" charset="0"/>
              </a:rPr>
              <a:t>　①　商号又は名称、住所、代表者氏名、提出の担当部門及び責任者を明示したもの</a:t>
            </a:r>
          </a:p>
          <a:p>
            <a:pPr defTabSz="990570" fontAlgn="base">
              <a:spcBef>
                <a:spcPct val="0"/>
              </a:spcBef>
              <a:spcAft>
                <a:spcPct val="0"/>
              </a:spcAft>
            </a:pPr>
            <a:r>
              <a:rPr lang="ja-JP" altLang="en-US" sz="1600" dirty="0">
                <a:solidFill>
                  <a:prstClr val="black"/>
                </a:solidFill>
                <a:latin typeface="+mn-ea"/>
                <a:cs typeface="Arial" charset="0"/>
              </a:rPr>
              <a:t>　②　商号等を記載せず、内容についても、社名、ロゴマーク及び背景色等、企業名等が特定</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・類推できる情報の記載を行っていないもの</a:t>
            </a:r>
          </a:p>
          <a:p>
            <a:pPr defTabSz="990570" fontAlgn="base">
              <a:spcBef>
                <a:spcPct val="0"/>
              </a:spcBef>
              <a:spcAft>
                <a:spcPct val="0"/>
              </a:spcAft>
            </a:pPr>
            <a:endParaRPr lang="en-US" altLang="ja-JP" sz="1600" dirty="0">
              <a:solidFill>
                <a:prstClr val="black"/>
              </a:solidFill>
              <a:latin typeface="+mn-ea"/>
              <a:cs typeface="Arial" charset="0"/>
            </a:endParaRPr>
          </a:p>
        </p:txBody>
      </p:sp>
    </p:spTree>
    <p:extLst>
      <p:ext uri="{BB962C8B-B14F-4D97-AF65-F5344CB8AC3E}">
        <p14:creationId xmlns:p14="http://schemas.microsoft.com/office/powerpoint/2010/main" val="13094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８　事業推進力・実績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自社のネットワークやリソース・ノウハウを生かした主なプロジェクトの実施実績</a:t>
            </a:r>
          </a:p>
          <a:p>
            <a:pPr lvl="1"/>
            <a:r>
              <a:rPr kumimoji="1" lang="ja-JP" altLang="en-US" sz="1600" dirty="0">
                <a:latin typeface="+mn-ea"/>
              </a:rPr>
              <a:t>〇　大学等との連携実績</a:t>
            </a: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40377"/>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プロジェクトを円滑にマネジメントできる体制・仕組みを有しているか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599" y="6442152"/>
            <a:ext cx="392297" cy="315048"/>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10</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098215"/>
            <a:ext cx="8469398" cy="43477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事業を実施するに十分な実績を有しているか</a:t>
            </a:r>
          </a:p>
        </p:txBody>
      </p:sp>
    </p:spTree>
    <p:extLst>
      <p:ext uri="{BB962C8B-B14F-4D97-AF65-F5344CB8AC3E}">
        <p14:creationId xmlns:p14="http://schemas.microsoft.com/office/powerpoint/2010/main" val="730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155">
            <a:extLst>
              <a:ext uri="{FF2B5EF4-FFF2-40B4-BE49-F238E27FC236}">
                <a16:creationId xmlns:a16="http://schemas.microsoft.com/office/drawing/2014/main" id="{D7BE5833-A285-432E-90BF-69FA7B4C09B7}"/>
              </a:ext>
            </a:extLst>
          </p:cNvPr>
          <p:cNvGraphicFramePr>
            <a:graphicFrameLocks/>
          </p:cNvGraphicFramePr>
          <p:nvPr>
            <p:extLst>
              <p:ext uri="{D42A27DB-BD31-4B8C-83A1-F6EECF244321}">
                <p14:modId xmlns:p14="http://schemas.microsoft.com/office/powerpoint/2010/main" val="1988280746"/>
              </p:ext>
            </p:extLst>
          </p:nvPr>
        </p:nvGraphicFramePr>
        <p:xfrm>
          <a:off x="807885" y="1844755"/>
          <a:ext cx="7941479" cy="3611864"/>
        </p:xfrm>
        <a:graphic>
          <a:graphicData uri="http://schemas.openxmlformats.org/drawingml/2006/table">
            <a:tbl>
              <a:tblPr/>
              <a:tblGrid>
                <a:gridCol w="7111780">
                  <a:extLst>
                    <a:ext uri="{9D8B030D-6E8A-4147-A177-3AD203B41FA5}">
                      <a16:colId xmlns:a16="http://schemas.microsoft.com/office/drawing/2014/main" val="20000"/>
                    </a:ext>
                  </a:extLst>
                </a:gridCol>
                <a:gridCol w="829699">
                  <a:extLst>
                    <a:ext uri="{9D8B030D-6E8A-4147-A177-3AD203B41FA5}">
                      <a16:colId xmlns:a16="http://schemas.microsoft.com/office/drawing/2014/main" val="2774246504"/>
                    </a:ext>
                  </a:extLst>
                </a:gridCol>
              </a:tblGrid>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１　ビジョン・目標</a:t>
                      </a:r>
                    </a:p>
                  </a:txBody>
                  <a:tcPr marL="78000" marR="78000" marT="78000" marB="78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3</a:t>
                      </a:r>
                    </a:p>
                  </a:txBody>
                  <a:tcPr marL="78000" marR="78000" marT="78000" marB="78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２　事業の内容（伴走支援）　</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4</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1483">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３　事業の内容（大学等の経費支援）　</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5</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451483">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４　事業の内容（支援プログラムの実施）　</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6</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５　経費</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7</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99529755"/>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６　スケジュール</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8</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32553312"/>
                  </a:ext>
                </a:extLst>
              </a:tr>
              <a:tr h="451483">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７　実施体制　</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1600" b="0" i="0" u="none" strike="noStrike" cap="none" normalizeH="0" baseline="0" dirty="0">
                          <a:ln>
                            <a:noFill/>
                          </a:ln>
                          <a:solidFill>
                            <a:schemeClr val="tx1"/>
                          </a:solidFill>
                          <a:effectLst/>
                          <a:latin typeface="+mn-ea"/>
                          <a:ea typeface="+mn-ea"/>
                          <a:cs typeface="+mn-cs"/>
                          <a:sym typeface="+mn-lt"/>
                        </a:rPr>
                        <a:t>　</a:t>
                      </a:r>
                      <a:r>
                        <a:rPr kumimoji="0" lang="en-US" altLang="ja-JP" sz="1600" b="0" i="0" u="none" strike="noStrike" cap="none" normalizeH="0" baseline="0" dirty="0">
                          <a:ln>
                            <a:noFill/>
                          </a:ln>
                          <a:solidFill>
                            <a:schemeClr val="tx1"/>
                          </a:solidFill>
                          <a:effectLst/>
                          <a:latin typeface="+mn-ea"/>
                          <a:ea typeface="+mn-ea"/>
                          <a:cs typeface="+mn-cs"/>
                          <a:sym typeface="+mn-lt"/>
                        </a:rPr>
                        <a:t>9</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30557507"/>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 </a:t>
                      </a:r>
                      <a:r>
                        <a:rPr kumimoji="0" lang="en-US" altLang="ja-JP" sz="1600" b="0" i="0" u="none" strike="noStrike" cap="none" normalizeH="0" baseline="0" dirty="0">
                          <a:ln>
                            <a:noFill/>
                          </a:ln>
                          <a:solidFill>
                            <a:schemeClr val="tx1"/>
                          </a:solidFill>
                          <a:effectLst/>
                          <a:latin typeface="+mn-ea"/>
                          <a:ea typeface="+mn-ea"/>
                          <a:cs typeface="+mn-cs"/>
                          <a:sym typeface="+mn-lt"/>
                        </a:rPr>
                        <a:t>8</a:t>
                      </a:r>
                      <a:r>
                        <a:rPr kumimoji="0" lang="ja-JP" altLang="en-US" sz="1600" b="0" i="0" u="none" strike="noStrike" cap="none" normalizeH="0" baseline="0" dirty="0">
                          <a:ln>
                            <a:noFill/>
                          </a:ln>
                          <a:solidFill>
                            <a:schemeClr val="tx1"/>
                          </a:solidFill>
                          <a:effectLst/>
                          <a:latin typeface="+mn-ea"/>
                          <a:ea typeface="+mn-ea"/>
                          <a:cs typeface="+mn-cs"/>
                          <a:sym typeface="+mn-lt"/>
                        </a:rPr>
                        <a:t>　事業推進力・実績</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9050" cap="flat" cmpd="sng" algn="ctr">
                      <a:solidFill>
                        <a:srgbClr val="D0D0CE">
                          <a:lumMod val="90000"/>
                        </a:srgbClr>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10</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9050" cap="flat" cmpd="sng" algn="ctr">
                      <a:solidFill>
                        <a:srgbClr val="D0D0CE">
                          <a:lumMod val="90000"/>
                        </a:srgb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9141622"/>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1597157" y="57751"/>
            <a:ext cx="9186412" cy="6669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r>
              <a:rPr lang="ja-JP" altLang="en-US" sz="2167" dirty="0">
                <a:latin typeface="+mn-ea"/>
                <a:ea typeface="+mn-ea"/>
              </a:rPr>
              <a:t>大学発スタートアップ創出支援事業　企画書フォーマット</a:t>
            </a:r>
          </a:p>
        </p:txBody>
      </p:sp>
      <p:sp>
        <p:nvSpPr>
          <p:cNvPr id="2" name="テキスト ボックス 1"/>
          <p:cNvSpPr txBox="1"/>
          <p:nvPr/>
        </p:nvSpPr>
        <p:spPr>
          <a:xfrm>
            <a:off x="721258" y="1100037"/>
            <a:ext cx="1597794" cy="369332"/>
          </a:xfrm>
          <a:prstGeom prst="rect">
            <a:avLst/>
          </a:prstGeom>
          <a:noFill/>
        </p:spPr>
        <p:txBody>
          <a:bodyPr wrap="square" rtlCol="0">
            <a:spAutoFit/>
          </a:bodyPr>
          <a:lstStyle/>
          <a:p>
            <a:r>
              <a:rPr kumimoji="1" lang="en-US" altLang="ja-JP" dirty="0"/>
              <a:t>【</a:t>
            </a:r>
            <a:r>
              <a:rPr kumimoji="1" lang="ja-JP" altLang="en-US" dirty="0"/>
              <a:t>目次</a:t>
            </a:r>
            <a:r>
              <a:rPr kumimoji="1" lang="en-US" altLang="ja-JP" dirty="0"/>
              <a:t>】</a:t>
            </a:r>
            <a:endParaRPr kumimoji="1" lang="ja-JP" altLang="en-US" dirty="0"/>
          </a:p>
        </p:txBody>
      </p:sp>
    </p:spTree>
    <p:extLst>
      <p:ext uri="{BB962C8B-B14F-4D97-AF65-F5344CB8AC3E}">
        <p14:creationId xmlns:p14="http://schemas.microsoft.com/office/powerpoint/2010/main" val="4047505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協定期間内における事業展開のロードマップ（協定期間内の取組の概要）</a:t>
            </a:r>
            <a:endParaRPr kumimoji="1" lang="en-US" altLang="ja-JP" sz="1600" dirty="0">
              <a:latin typeface="+mn-ea"/>
            </a:endParaRPr>
          </a:p>
          <a:p>
            <a:pPr lvl="1"/>
            <a:r>
              <a:rPr kumimoji="1" lang="ja-JP" altLang="en-US" sz="1600" dirty="0">
                <a:latin typeface="+mn-ea"/>
              </a:rPr>
              <a:t>〇　「タイプ</a:t>
            </a:r>
            <a:r>
              <a:rPr kumimoji="1" lang="en-US" altLang="ja-JP" sz="1600" dirty="0">
                <a:latin typeface="+mn-ea"/>
              </a:rPr>
              <a:t>Ⅰ</a:t>
            </a:r>
            <a:r>
              <a:rPr kumimoji="1" lang="ja-JP" altLang="en-US" sz="1600" dirty="0">
                <a:latin typeface="+mn-ea"/>
              </a:rPr>
              <a:t>　事業化促進型」、「タイプ</a:t>
            </a:r>
            <a:r>
              <a:rPr kumimoji="1" lang="en-US" altLang="ja-JP" sz="1600" dirty="0">
                <a:latin typeface="+mn-ea"/>
              </a:rPr>
              <a:t>Ⅱ</a:t>
            </a:r>
            <a:r>
              <a:rPr kumimoji="1" lang="ja-JP" altLang="en-US" sz="1600" dirty="0">
                <a:latin typeface="+mn-ea"/>
              </a:rPr>
              <a:t>　環境構築型」の支援内容・規模</a:t>
            </a:r>
            <a:endParaRPr kumimoji="1" lang="en-US" altLang="ja-JP" sz="1600" dirty="0">
              <a:latin typeface="+mn-ea"/>
            </a:endParaRPr>
          </a:p>
          <a:p>
            <a:pPr lvl="1"/>
            <a:r>
              <a:rPr kumimoji="1" lang="ja-JP" altLang="en-US" sz="1600" dirty="0">
                <a:latin typeface="+mn-ea"/>
              </a:rPr>
              <a:t>〇　事業を通して達成したい目標（大学等に対する支援を通じ、創出される未来像等）</a:t>
            </a:r>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602038" y="2106748"/>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提案全体が、目的達成に向けたロジックある内容になっているか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3981"/>
            <a:ext cx="8469398" cy="29490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本事業の趣旨に沿った、適切なビジョン、目標が設定されているか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524601"/>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公的支援を受けるにふさわしい内容であるか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3</a:t>
            </a:fld>
            <a:endParaRPr lang="ja-JP" altLang="en-US" dirty="0"/>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事業の内容（伴走支援）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928634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協定期間内で伴走支援を大学等に対してどのように行うか</a:t>
            </a:r>
            <a:endParaRPr kumimoji="1" lang="en-US" altLang="ja-JP" sz="1600" dirty="0">
              <a:latin typeface="+mn-ea"/>
            </a:endParaRPr>
          </a:p>
          <a:p>
            <a:pPr lvl="1"/>
            <a:r>
              <a:rPr kumimoji="1" lang="ja-JP" altLang="en-US" sz="1600" dirty="0">
                <a:latin typeface="+mn-ea"/>
              </a:rPr>
              <a:t>　（どのようなタイミングでどのような支援メニューを提供するかを可能な限り詳細に記載）</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06085"/>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大学等へ支払う協定金の額以上の成果を創出できる支援内容となっているか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3981"/>
            <a:ext cx="8469398" cy="29490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ja-JP" sz="1600" dirty="0"/>
              <a:t>本事業の目的に対して十分かつ適切な</a:t>
            </a:r>
            <a:r>
              <a:rPr lang="ja-JP" altLang="en-US" sz="1600" dirty="0"/>
              <a:t>支援内容となっているか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公的支援を受けるにふさわしい支援内容となっているか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4</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2862033"/>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大学発スタートアップ</a:t>
            </a:r>
            <a:r>
              <a:rPr lang="ja-JP" altLang="ja-JP" sz="1600" dirty="0"/>
              <a:t>の要諦を</a:t>
            </a:r>
            <a:r>
              <a:rPr lang="ja-JP" altLang="en-US" sz="1600" dirty="0"/>
              <a:t>おさえた支援内容となっているか</a:t>
            </a:r>
            <a:endParaRPr lang="ja-JP" altLang="ja-JP" sz="1600" dirty="0"/>
          </a:p>
        </p:txBody>
      </p:sp>
      <p:sp>
        <p:nvSpPr>
          <p:cNvPr id="10" name="正方形/長方形 9">
            <a:extLst>
              <a:ext uri="{FF2B5EF4-FFF2-40B4-BE49-F238E27FC236}">
                <a16:creationId xmlns:a16="http://schemas.microsoft.com/office/drawing/2014/main" id="{95E35A97-E8AC-4388-BB8D-1BF7247A7C27}"/>
              </a:ext>
            </a:extLst>
          </p:cNvPr>
          <p:cNvSpPr/>
          <p:nvPr/>
        </p:nvSpPr>
        <p:spPr bwMode="gray">
          <a:xfrm>
            <a:off x="597598" y="3288420"/>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大学等の特性・留意点を踏まえた実現可能性の高い</a:t>
            </a:r>
            <a:r>
              <a:rPr lang="ja-JP" altLang="en-US" sz="1600" dirty="0"/>
              <a:t>支援</a:t>
            </a:r>
            <a:r>
              <a:rPr lang="ja-JP" altLang="ja-JP" sz="1600" dirty="0"/>
              <a:t>内容</a:t>
            </a:r>
            <a:r>
              <a:rPr lang="ja-JP" altLang="en-US" sz="1600" dirty="0"/>
              <a:t>となっているか</a:t>
            </a:r>
            <a:endParaRPr lang="ja-JP" altLang="ja-JP" sz="1600" dirty="0"/>
          </a:p>
        </p:txBody>
      </p:sp>
      <p:sp>
        <p:nvSpPr>
          <p:cNvPr id="12" name="正方形/長方形 11">
            <a:extLst>
              <a:ext uri="{FF2B5EF4-FFF2-40B4-BE49-F238E27FC236}">
                <a16:creationId xmlns:a16="http://schemas.microsoft.com/office/drawing/2014/main" id="{C12243D9-B69F-4D64-AEA4-1981DF298530}"/>
              </a:ext>
            </a:extLst>
          </p:cNvPr>
          <p:cNvSpPr/>
          <p:nvPr/>
        </p:nvSpPr>
        <p:spPr bwMode="gray">
          <a:xfrm>
            <a:off x="597598" y="3746306"/>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具体的に実施することができる支援</a:t>
            </a:r>
            <a:r>
              <a:rPr lang="ja-JP" altLang="ja-JP" sz="1600" dirty="0"/>
              <a:t>内容</a:t>
            </a:r>
            <a:r>
              <a:rPr lang="ja-JP" altLang="en-US" sz="1600" dirty="0"/>
              <a:t>となっているか</a:t>
            </a:r>
            <a:endParaRPr lang="ja-JP" altLang="ja-JP" sz="1600" dirty="0"/>
          </a:p>
        </p:txBody>
      </p:sp>
    </p:spTree>
    <p:extLst>
      <p:ext uri="{BB962C8B-B14F-4D97-AF65-F5344CB8AC3E}">
        <p14:creationId xmlns:p14="http://schemas.microsoft.com/office/powerpoint/2010/main" val="982642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4464823"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事業の内容（大学等の経費支援）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協定期間内で都から大学等へ支払う大学等支援額の内容詳細</a:t>
            </a:r>
            <a:endParaRPr kumimoji="1" lang="en-US" altLang="ja-JP" sz="1600" dirty="0">
              <a:latin typeface="+mn-ea"/>
            </a:endParaRPr>
          </a:p>
          <a:p>
            <a:pPr lvl="1"/>
            <a:r>
              <a:rPr kumimoji="1" lang="ja-JP" altLang="en-US" sz="1600" dirty="0">
                <a:latin typeface="+mn-ea"/>
              </a:rPr>
              <a:t>　（各タイプの支援額の設定及び経費支援対象についてどのようなものをイメージしている</a:t>
            </a:r>
            <a:br>
              <a:rPr kumimoji="1" lang="en-US" altLang="ja-JP" sz="1600" dirty="0">
                <a:latin typeface="+mn-ea"/>
              </a:rPr>
            </a:br>
            <a:r>
              <a:rPr kumimoji="1" lang="ja-JP" altLang="en-US" sz="1600" dirty="0">
                <a:latin typeface="+mn-ea"/>
              </a:rPr>
              <a:t>　かについて詳細に記載）</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3350707"/>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ja-JP" sz="1600" dirty="0"/>
              <a:t>実現可能性の高い</a:t>
            </a:r>
            <a:r>
              <a:rPr lang="ja-JP" altLang="en-US" sz="1600" dirty="0"/>
              <a:t>支援策となっているか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69495" y="1580433"/>
            <a:ext cx="8469398" cy="357222"/>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en-US" sz="1600" dirty="0"/>
              <a:t>本事業の</a:t>
            </a:r>
            <a:r>
              <a:rPr lang="ja-JP" altLang="ja-JP" sz="1600" dirty="0"/>
              <a:t>目的に対して十分かつ適切</a:t>
            </a:r>
            <a:r>
              <a:rPr lang="ja-JP" altLang="en-US" sz="1600" dirty="0"/>
              <a:t>な経費支援策となっているか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043206"/>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公的支援を受けるにふさわしい経費支援策となっているか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5</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2481301"/>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大学発スタートアップ</a:t>
            </a:r>
            <a:r>
              <a:rPr lang="ja-JP" altLang="ja-JP" sz="1600" dirty="0"/>
              <a:t>の要諦を</a:t>
            </a:r>
            <a:r>
              <a:rPr lang="ja-JP" altLang="en-US" sz="1600" dirty="0"/>
              <a:t>おさえた経費支援策となっているか</a:t>
            </a:r>
            <a:endParaRPr lang="ja-JP" altLang="ja-JP" sz="1600" dirty="0"/>
          </a:p>
        </p:txBody>
      </p:sp>
      <p:sp>
        <p:nvSpPr>
          <p:cNvPr id="10" name="正方形/長方形 9">
            <a:extLst>
              <a:ext uri="{FF2B5EF4-FFF2-40B4-BE49-F238E27FC236}">
                <a16:creationId xmlns:a16="http://schemas.microsoft.com/office/drawing/2014/main" id="{95E35A97-E8AC-4388-BB8D-1BF7247A7C27}"/>
              </a:ext>
            </a:extLst>
          </p:cNvPr>
          <p:cNvSpPr/>
          <p:nvPr/>
        </p:nvSpPr>
        <p:spPr bwMode="gray">
          <a:xfrm>
            <a:off x="597598" y="290768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大学等の特性・留意点を踏まえた</a:t>
            </a:r>
            <a:r>
              <a:rPr lang="ja-JP" altLang="en-US" sz="1600" dirty="0"/>
              <a:t>支援策となっているか</a:t>
            </a:r>
            <a:endParaRPr lang="ja-JP" altLang="ja-JP" sz="1600" dirty="0"/>
          </a:p>
        </p:txBody>
      </p:sp>
      <p:sp>
        <p:nvSpPr>
          <p:cNvPr id="12" name="正方形/長方形 11">
            <a:extLst>
              <a:ext uri="{FF2B5EF4-FFF2-40B4-BE49-F238E27FC236}">
                <a16:creationId xmlns:a16="http://schemas.microsoft.com/office/drawing/2014/main" id="{1D83508A-4DE8-484D-9E42-D6C2CAFDF1E0}"/>
              </a:ext>
            </a:extLst>
          </p:cNvPr>
          <p:cNvSpPr/>
          <p:nvPr/>
        </p:nvSpPr>
        <p:spPr bwMode="gray">
          <a:xfrm>
            <a:off x="597600" y="3753693"/>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en-US" sz="1600" dirty="0"/>
              <a:t>大学等への経費支援額が、</a:t>
            </a:r>
            <a:r>
              <a:rPr kumimoji="1" lang="ja-JP" altLang="en-US" sz="1600" dirty="0">
                <a:latin typeface="+mn-ea"/>
              </a:rPr>
              <a:t>適正な金額となっているか</a:t>
            </a:r>
            <a:endParaRPr kumimoji="1" lang="en-US" altLang="ja-JP" sz="1600" dirty="0">
              <a:latin typeface="+mn-ea"/>
            </a:endParaRPr>
          </a:p>
        </p:txBody>
      </p:sp>
    </p:spTree>
    <p:extLst>
      <p:ext uri="{BB962C8B-B14F-4D97-AF65-F5344CB8AC3E}">
        <p14:creationId xmlns:p14="http://schemas.microsoft.com/office/powerpoint/2010/main" val="175391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4544117"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事業の内容（支援プログラムの実施）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支援プログラムの詳細（企画内容、実施方法、集客方法、開催頻度など）</a:t>
            </a:r>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06085"/>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公的支援を受けるにふさわしい支援プログラムとなっているか</a:t>
            </a: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20537"/>
            <a:ext cx="8469398" cy="31835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本事業の</a:t>
            </a:r>
            <a:r>
              <a:rPr lang="ja-JP" altLang="ja-JP" sz="1600" dirty="0"/>
              <a:t>目的に対して十分かつ適切</a:t>
            </a:r>
            <a:r>
              <a:rPr lang="ja-JP" altLang="en-US" sz="1600" dirty="0"/>
              <a:t>な支援プログラムとなっているか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大学発スタートアップ</a:t>
            </a:r>
            <a:r>
              <a:rPr lang="ja-JP" altLang="ja-JP" sz="1600" dirty="0"/>
              <a:t>の要諦を</a:t>
            </a:r>
            <a:r>
              <a:rPr lang="ja-JP" altLang="en-US" sz="1600" dirty="0"/>
              <a:t>おさえた支援プログラムとなっているか</a:t>
            </a:r>
            <a:endParaRPr lang="ja-JP" altLang="ja-JP" sz="1600" dirty="0"/>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6</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2862033"/>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採択する１０大学以外にも効果がある支援プログラムとなっているか</a:t>
            </a:r>
            <a:endParaRPr lang="ja-JP" altLang="ja-JP" sz="1600" dirty="0"/>
          </a:p>
        </p:txBody>
      </p:sp>
      <p:sp>
        <p:nvSpPr>
          <p:cNvPr id="10" name="正方形/長方形 9">
            <a:extLst>
              <a:ext uri="{FF2B5EF4-FFF2-40B4-BE49-F238E27FC236}">
                <a16:creationId xmlns:a16="http://schemas.microsoft.com/office/drawing/2014/main" id="{95E35A97-E8AC-4388-BB8D-1BF7247A7C27}"/>
              </a:ext>
            </a:extLst>
          </p:cNvPr>
          <p:cNvSpPr/>
          <p:nvPr/>
        </p:nvSpPr>
        <p:spPr bwMode="gray">
          <a:xfrm>
            <a:off x="597598" y="3288420"/>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大学等の特性・留意点を踏まえた実現可能性の高い</a:t>
            </a:r>
            <a:r>
              <a:rPr lang="ja-JP" altLang="en-US" sz="1600" dirty="0"/>
              <a:t>支援プログラムとなっているか</a:t>
            </a:r>
            <a:endParaRPr lang="ja-JP" altLang="ja-JP" sz="1600" dirty="0"/>
          </a:p>
        </p:txBody>
      </p:sp>
    </p:spTree>
    <p:extLst>
      <p:ext uri="{BB962C8B-B14F-4D97-AF65-F5344CB8AC3E}">
        <p14:creationId xmlns:p14="http://schemas.microsoft.com/office/powerpoint/2010/main" val="120779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経費</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事業運営基本額の項目別明細（年度ごと）</a:t>
            </a:r>
            <a:endParaRPr kumimoji="1" lang="en-US" altLang="ja-JP" sz="1600" dirty="0">
              <a:latin typeface="+mn-ea"/>
            </a:endParaRPr>
          </a:p>
          <a:p>
            <a:pPr lvl="1"/>
            <a:r>
              <a:rPr kumimoji="1" lang="ja-JP" altLang="en-US" sz="1600" dirty="0">
                <a:latin typeface="+mn-ea"/>
              </a:rPr>
              <a:t>〇　１で述べたタイプ別の設定数の目途を踏まえた大学等支援額の配分想定（年度ごと）</a:t>
            </a:r>
            <a:endParaRPr kumimoji="1" lang="en-US" altLang="ja-JP" sz="1600" dirty="0">
              <a:latin typeface="+mn-ea"/>
            </a:endParaRPr>
          </a:p>
          <a:p>
            <a:pPr lvl="1"/>
            <a:r>
              <a:rPr kumimoji="1" lang="ja-JP" altLang="en-US" sz="1600" dirty="0">
                <a:latin typeface="+mn-ea"/>
              </a:rPr>
              <a:t>〇　３で述べた大学等支援額の内訳（年度ごと）</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　事業運営基本額は、事業運営基本額と大学等支援額を合算した金額の</a:t>
            </a:r>
            <a:r>
              <a:rPr kumimoji="1" lang="en-US" altLang="ja-JP" sz="1600" dirty="0">
                <a:latin typeface="+mn-ea"/>
              </a:rPr>
              <a:t>10</a:t>
            </a:r>
            <a:r>
              <a:rPr kumimoji="1" lang="ja-JP" altLang="en-US" sz="1600" dirty="0">
                <a:latin typeface="+mn-ea"/>
              </a:rPr>
              <a:t>％以内です。</a:t>
            </a:r>
            <a:endParaRPr kumimoji="1" lang="en-US" altLang="ja-JP" sz="1600" dirty="0">
              <a:latin typeface="游ゴシック" panose="020B0400000000000000" pitchFamily="50" charset="-128"/>
              <a:ea typeface="游ゴシック" panose="020B0400000000000000" pitchFamily="50" charset="-128"/>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8"/>
            <a:ext cx="8469398" cy="32896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en-US" sz="1600" dirty="0"/>
              <a:t>提案された事業内容と照らし合わせて</a:t>
            </a:r>
            <a:r>
              <a:rPr lang="ja-JP" altLang="ja-JP" sz="1600" dirty="0"/>
              <a:t>適切な</a:t>
            </a:r>
            <a:r>
              <a:rPr lang="ja-JP" altLang="en-US" sz="1600" dirty="0"/>
              <a:t>経費設定がなされているか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085446"/>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公的支援を受けるにふさわしい内容であるか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7</a:t>
            </a:fld>
            <a:endParaRPr lang="ja-JP" altLang="en-US" dirty="0"/>
          </a:p>
        </p:txBody>
      </p:sp>
    </p:spTree>
    <p:extLst>
      <p:ext uri="{BB962C8B-B14F-4D97-AF65-F5344CB8AC3E}">
        <p14:creationId xmlns:p14="http://schemas.microsoft.com/office/powerpoint/2010/main" val="2616904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協定期間（令和６年８月から令和８年</a:t>
            </a:r>
            <a:r>
              <a:rPr kumimoji="1" lang="en-US" altLang="ja-JP" sz="1600" dirty="0">
                <a:latin typeface="+mn-ea"/>
              </a:rPr>
              <a:t>3</a:t>
            </a:r>
            <a:r>
              <a:rPr kumimoji="1" lang="ja-JP" altLang="en-US" sz="1600" dirty="0">
                <a:latin typeface="+mn-ea"/>
              </a:rPr>
              <a:t>月末までを想定）内における事業取組の</a:t>
            </a:r>
            <a:endParaRPr kumimoji="1" lang="en-US" altLang="ja-JP" sz="1600" dirty="0">
              <a:latin typeface="+mn-ea"/>
            </a:endParaRPr>
          </a:p>
          <a:p>
            <a:pPr lvl="1"/>
            <a:r>
              <a:rPr kumimoji="1" lang="ja-JP" altLang="en-US" sz="1600" dirty="0">
                <a:latin typeface="+mn-ea"/>
              </a:rPr>
              <a:t>　　スケジュール</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729810"/>
            <a:ext cx="8469398" cy="387748"/>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en-US" altLang="ja-JP" sz="1600" dirty="0">
                <a:latin typeface="+mn-ea"/>
              </a:rPr>
              <a:t>1</a:t>
            </a:r>
            <a:r>
              <a:rPr kumimoji="1" lang="ja-JP" altLang="en-US" sz="1600" dirty="0">
                <a:latin typeface="+mn-ea"/>
              </a:rPr>
              <a:t>年半という事業期間を踏まえた、計画的なスケジュールとなっているか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8</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233013"/>
            <a:ext cx="8469398"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１で定めた目標を達成するに当たり確実性の高いスケジュールとなっているか</a:t>
            </a:r>
            <a:endParaRPr lang="en-US" altLang="ja-JP" sz="1600" dirty="0"/>
          </a:p>
        </p:txBody>
      </p:sp>
    </p:spTree>
    <p:extLst>
      <p:ext uri="{BB962C8B-B14F-4D97-AF65-F5344CB8AC3E}">
        <p14:creationId xmlns:p14="http://schemas.microsoft.com/office/powerpoint/2010/main" val="4251782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７　実施体制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事業実施に当たっての体制図、各部署の役割や責任の範囲</a:t>
            </a:r>
            <a:endParaRPr kumimoji="1" lang="en-US" altLang="ja-JP" sz="1600" dirty="0">
              <a:latin typeface="+mn-ea"/>
            </a:endParaRPr>
          </a:p>
          <a:p>
            <a:pPr lvl="1"/>
            <a:r>
              <a:rPr kumimoji="1" lang="ja-JP" altLang="en-US" sz="1600" dirty="0">
                <a:latin typeface="+mn-ea"/>
              </a:rPr>
              <a:t>〇　他ステークホルダーとの連携体制及び支援に関する役割分担</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ja-JP" altLang="en-US"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40377"/>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大学等又は大学等を経由して研究者等を支援するに当たり十分な体制となっているか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9</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073117"/>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事業を実施するに当たり必要な知見を提供できる体制となっているか</a:t>
            </a:r>
            <a:endParaRPr lang="en-US" altLang="ja-JP" sz="1600" dirty="0"/>
          </a:p>
        </p:txBody>
      </p:sp>
      <p:sp>
        <p:nvSpPr>
          <p:cNvPr id="10" name="テキスト ボックス 9">
            <a:extLst>
              <a:ext uri="{FF2B5EF4-FFF2-40B4-BE49-F238E27FC236}">
                <a16:creationId xmlns:a16="http://schemas.microsoft.com/office/drawing/2014/main" id="{9427F7CC-7EA8-4192-B6B7-AD56DF8D07FE}"/>
              </a:ext>
            </a:extLst>
          </p:cNvPr>
          <p:cNvSpPr txBox="1"/>
          <p:nvPr/>
        </p:nvSpPr>
        <p:spPr>
          <a:xfrm>
            <a:off x="877936" y="4999987"/>
            <a:ext cx="7996555" cy="585664"/>
          </a:xfrm>
          <a:prstGeom prst="rect">
            <a:avLst/>
          </a:prstGeom>
          <a:noFill/>
        </p:spPr>
        <p:txBody>
          <a:bodyPr wrap="square" lIns="36000" tIns="36000" rIns="36000" bIns="36000" rtlCol="0" anchor="t" anchorCtr="0">
            <a:spAutoFit/>
          </a:bodyPr>
          <a:lstStyle/>
          <a:p>
            <a:pPr>
              <a:lnSpc>
                <a:spcPts val="2000"/>
              </a:lnSpc>
              <a:spcBef>
                <a:spcPts val="0"/>
              </a:spcBef>
              <a:spcAft>
                <a:spcPts val="0"/>
              </a:spcAft>
              <a:buSzPct val="100000"/>
            </a:pPr>
            <a:r>
              <a:rPr kumimoji="1" lang="en-US" altLang="ja-JP" sz="1600" dirty="0">
                <a:latin typeface="游ゴシック" panose="020B0400000000000000" pitchFamily="50" charset="-128"/>
                <a:ea typeface="游ゴシック" panose="020B0400000000000000" pitchFamily="50" charset="-128"/>
              </a:rPr>
              <a:t>※</a:t>
            </a:r>
            <a:r>
              <a:rPr kumimoji="1" lang="ja-JP" altLang="en-US" sz="1600" dirty="0">
                <a:latin typeface="游ゴシック" panose="020B0400000000000000" pitchFamily="50" charset="-128"/>
                <a:ea typeface="游ゴシック" panose="020B0400000000000000" pitchFamily="50" charset="-128"/>
              </a:rPr>
              <a:t>複数事業者の提携による場合等は、その役割等が分かる体制図（任意様式）も提出</a:t>
            </a:r>
            <a:endParaRPr kumimoji="1" lang="en-US" altLang="ja-JP" sz="1600" dirty="0">
              <a:latin typeface="游ゴシック" panose="020B0400000000000000" pitchFamily="50" charset="-128"/>
              <a:ea typeface="游ゴシック" panose="020B0400000000000000" pitchFamily="50" charset="-128"/>
            </a:endParaRPr>
          </a:p>
          <a:p>
            <a:pPr>
              <a:lnSpc>
                <a:spcPts val="2000"/>
              </a:lnSpc>
              <a:spcBef>
                <a:spcPts val="0"/>
              </a:spcBef>
              <a:spcAft>
                <a:spcPts val="0"/>
              </a:spcAft>
              <a:buSzPct val="100000"/>
            </a:pPr>
            <a:r>
              <a:rPr kumimoji="1" lang="ja-JP" altLang="en-US" sz="1600" dirty="0">
                <a:latin typeface="游ゴシック" panose="020B0400000000000000" pitchFamily="50" charset="-128"/>
                <a:ea typeface="游ゴシック" panose="020B0400000000000000" pitchFamily="50" charset="-128"/>
              </a:rPr>
              <a:t>　してください。</a:t>
            </a:r>
            <a:endParaRPr kumimoji="1" lang="en-US" altLang="ja-JP" sz="1600" dirty="0">
              <a:latin typeface="游ゴシック" panose="020B0400000000000000" pitchFamily="50" charset="-128"/>
              <a:ea typeface="游ゴシック" panose="020B0400000000000000" pitchFamily="50" charset="-128"/>
            </a:endParaRPr>
          </a:p>
        </p:txBody>
      </p:sp>
      <p:sp>
        <p:nvSpPr>
          <p:cNvPr id="11" name="正方形/長方形 10">
            <a:extLst>
              <a:ext uri="{FF2B5EF4-FFF2-40B4-BE49-F238E27FC236}">
                <a16:creationId xmlns:a16="http://schemas.microsoft.com/office/drawing/2014/main" id="{482116A0-B898-43E2-99B9-9023A72AFF10}"/>
              </a:ext>
            </a:extLst>
          </p:cNvPr>
          <p:cNvSpPr/>
          <p:nvPr/>
        </p:nvSpPr>
        <p:spPr bwMode="gray">
          <a:xfrm>
            <a:off x="597599" y="2506457"/>
            <a:ext cx="8469398" cy="59822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複数の事業が連携する場合、</a:t>
            </a:r>
            <a:endParaRPr lang="en-US" altLang="ja-JP" sz="1600" dirty="0"/>
          </a:p>
          <a:p>
            <a:pPr algn="ctr"/>
            <a:r>
              <a:rPr lang="ja-JP" altLang="en-US" sz="1600" dirty="0"/>
              <a:t>代表事業者と他事業者とが連携が取れる仕組みを構築しているか</a:t>
            </a:r>
            <a:endParaRPr kumimoji="1" lang="en-US" altLang="ja-JP" sz="1400" dirty="0">
              <a:latin typeface="+mn-ea"/>
            </a:endParaRPr>
          </a:p>
        </p:txBody>
      </p:sp>
    </p:spTree>
    <p:extLst>
      <p:ext uri="{BB962C8B-B14F-4D97-AF65-F5344CB8AC3E}">
        <p14:creationId xmlns:p14="http://schemas.microsoft.com/office/powerpoint/2010/main" val="6779536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1158</Words>
  <Application>Microsoft Office PowerPoint</Application>
  <PresentationFormat>A4 210 x 297 mm</PresentationFormat>
  <Paragraphs>246</Paragraphs>
  <Slides>10</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Yu Gothic UI</vt:lpstr>
      <vt:lpstr>游ゴシック</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2023-06-19T09:41:17Z</dcterms:created>
  <dcterms:modified xsi:type="dcterms:W3CDTF">2024-05-31T11:53:56Z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ies>
</file>