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15"/>
  </p:notesMasterIdLst>
  <p:sldIdLst>
    <p:sldId id="256" r:id="rId5"/>
    <p:sldId id="282" r:id="rId6"/>
    <p:sldId id="257" r:id="rId7"/>
    <p:sldId id="267" r:id="rId8"/>
    <p:sldId id="271" r:id="rId9"/>
    <p:sldId id="283" r:id="rId10"/>
    <p:sldId id="268" r:id="rId11"/>
    <p:sldId id="262" r:id="rId12"/>
    <p:sldId id="281" r:id="rId13"/>
    <p:sldId id="263" r:id="rId1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7" autoAdjust="0"/>
    <p:restoredTop sz="94660"/>
  </p:normalViewPr>
  <p:slideViewPr>
    <p:cSldViewPr snapToGrid="0" showGuides="1">
      <p:cViewPr varScale="1">
        <p:scale>
          <a:sx n="66" d="100"/>
          <a:sy n="66" d="100"/>
        </p:scale>
        <p:origin x="1180" y="3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B5C8E8-91E6-4451-BE2E-B0BEF4F3404E}" type="datetimeFigureOut">
              <a:rPr kumimoji="1" lang="ja-JP" altLang="en-US" smtClean="0"/>
              <a:t>2023/11/8</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0D2A00-3DF4-46C0-B117-C5709E13C1F1}" type="slidenum">
              <a:rPr kumimoji="1" lang="ja-JP" altLang="en-US" smtClean="0"/>
              <a:t>‹#›</a:t>
            </a:fld>
            <a:endParaRPr kumimoji="1" lang="ja-JP" altLang="en-US"/>
          </a:p>
        </p:txBody>
      </p:sp>
    </p:spTree>
    <p:extLst>
      <p:ext uri="{BB962C8B-B14F-4D97-AF65-F5344CB8AC3E}">
        <p14:creationId xmlns:p14="http://schemas.microsoft.com/office/powerpoint/2010/main" val="25563878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8B4F661-3E7B-4719-8030-EBAE1C69EA54}" type="datetime1">
              <a:rPr kumimoji="1" lang="ja-JP" altLang="en-US" smtClean="0"/>
              <a:t>2023/11/8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lvl1pPr>
              <a:defRPr/>
            </a:lvl1pPr>
          </a:lstStyle>
          <a:p>
            <a:fld id="{086E3A1A-9A09-43B1-BA8C-30631DABF248}" type="slidenum">
              <a:rPr kumimoji="1" lang="ja-JP" altLang="en-US" smtClean="0"/>
              <a:pPr/>
              <a:t>‹#›</a:t>
            </a:fld>
            <a:endParaRPr kumimoji="1" lang="ja-JP" altLang="en-US" dirty="0"/>
          </a:p>
        </p:txBody>
      </p:sp>
    </p:spTree>
    <p:extLst>
      <p:ext uri="{BB962C8B-B14F-4D97-AF65-F5344CB8AC3E}">
        <p14:creationId xmlns:p14="http://schemas.microsoft.com/office/powerpoint/2010/main" val="851171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91399-2920-4BBD-BE87-32084C6D23CD}" type="datetime1">
              <a:rPr kumimoji="1" lang="ja-JP" altLang="en-US" smtClean="0"/>
              <a:t>2023/11/8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8451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2F8D50-5941-470F-86C0-6479CED78F0C}" type="datetime1">
              <a:rPr kumimoji="1" lang="ja-JP" altLang="en-US" smtClean="0"/>
              <a:t>2023/11/8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252818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fld id="{94DF676C-A717-4424-87A8-ED2520E1202E}" type="datetime1">
              <a:rPr kumimoji="1" lang="ja-JP" altLang="en-US" smtClean="0"/>
              <a:t>2023/11/8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94591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9B998D-62A9-4639-A21B-5BDB0D9BB164}" type="datetime1">
              <a:rPr kumimoji="1" lang="ja-JP" altLang="en-US" smtClean="0"/>
              <a:t>2023/11/8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85156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18EA4C7-A96F-4011-990B-513C2EE5912C}" type="datetime1">
              <a:rPr kumimoji="1" lang="ja-JP" altLang="en-US" smtClean="0"/>
              <a:t>2023/11/8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060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462D7A-4176-41AA-BF32-63CCE01631B7}" type="datetime1">
              <a:rPr kumimoji="1" lang="ja-JP" altLang="en-US" smtClean="0"/>
              <a:t>2023/11/8</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78165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828F8F6-EB86-47DE-AF2E-1E524C2416ED}" type="datetime1">
              <a:rPr kumimoji="1" lang="ja-JP" altLang="en-US" smtClean="0"/>
              <a:t>2023/11/8</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09115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D0732F-7CD6-4618-9D49-74040AEE1952}" type="datetime1">
              <a:rPr kumimoji="1" lang="ja-JP" altLang="en-US" smtClean="0"/>
              <a:t>2023/11/8</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13708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711420-A051-4969-A538-2378D63EDE7D}" type="datetime1">
              <a:rPr kumimoji="1" lang="ja-JP" altLang="en-US" smtClean="0"/>
              <a:t>2023/11/8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54966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4E0376-8579-4AFF-AA21-C67EE9B2CE78}" type="datetime1">
              <a:rPr kumimoji="1" lang="ja-JP" altLang="en-US" smtClean="0"/>
              <a:t>2023/11/8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5687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9F6B17-B882-4289-8DF2-7B4DCBE75365}" type="datetime1">
              <a:rPr kumimoji="1" lang="ja-JP" altLang="en-US" smtClean="0"/>
              <a:t>2023/11/8</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4E0C7-917B-42E9-AD61-933A83BE3BFA}" type="slidenum">
              <a:rPr kumimoji="1" lang="ja-JP" altLang="en-US" smtClean="0"/>
              <a:t>‹#›</a:t>
            </a:fld>
            <a:endParaRPr kumimoji="1" lang="ja-JP" altLang="en-US" dirty="0"/>
          </a:p>
        </p:txBody>
      </p:sp>
      <p:sp>
        <p:nvSpPr>
          <p:cNvPr id="7" name="テキスト ボックス 6">
            <a:extLst>
              <a:ext uri="{FF2B5EF4-FFF2-40B4-BE49-F238E27FC236}">
                <a16:creationId xmlns:a16="http://schemas.microsoft.com/office/drawing/2014/main" id="{AFDA5638-F29C-75E0-FCD6-A212D43C543C}"/>
              </a:ext>
            </a:extLst>
          </p:cNvPr>
          <p:cNvSpPr txBox="1"/>
          <p:nvPr userDrawn="1"/>
        </p:nvSpPr>
        <p:spPr>
          <a:xfrm>
            <a:off x="8820000" y="180000"/>
            <a:ext cx="852487" cy="380480"/>
          </a:xfrm>
          <a:prstGeom prst="rect">
            <a:avLst/>
          </a:prstGeom>
          <a:noFill/>
          <a:ln w="28575">
            <a:solidFill>
              <a:schemeClr val="tx1"/>
            </a:solidFill>
          </a:ln>
        </p:spPr>
        <p:txBody>
          <a:bodyPr wrap="square" lIns="36000" tIns="36000" rIns="36000" bIns="36000" rtlCol="0" anchor="ctr" anchorCtr="0">
            <a:spAutoFit/>
          </a:bodyPr>
          <a:lstStyle/>
          <a:p>
            <a:pPr algn="ctr">
              <a:spcBef>
                <a:spcPts val="0"/>
              </a:spcBef>
              <a:buSzPct val="100000"/>
            </a:pPr>
            <a:r>
              <a:rPr kumimoji="1" lang="ja-JP" altLang="en-US" sz="1000" b="1" dirty="0">
                <a:solidFill>
                  <a:schemeClr val="tx1"/>
                </a:solidFill>
                <a:latin typeface="+mn-ea"/>
              </a:rPr>
              <a:t>タイプ</a:t>
            </a:r>
            <a:r>
              <a:rPr kumimoji="1" lang="en-US" altLang="ja-JP" sz="1000" b="1" dirty="0">
                <a:solidFill>
                  <a:schemeClr val="tx1"/>
                </a:solidFill>
                <a:latin typeface="+mn-ea"/>
              </a:rPr>
              <a:t>Ⅱ</a:t>
            </a:r>
          </a:p>
          <a:p>
            <a:pPr algn="ctr">
              <a:spcBef>
                <a:spcPts val="0"/>
              </a:spcBef>
              <a:buSzPct val="100000"/>
            </a:pPr>
            <a:r>
              <a:rPr kumimoji="1" lang="ja-JP" altLang="en-US" sz="1000" b="1" dirty="0">
                <a:solidFill>
                  <a:schemeClr val="tx1"/>
                </a:solidFill>
                <a:latin typeface="+mn-ea"/>
              </a:rPr>
              <a:t>環境構築型</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11866198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359794" y="453555"/>
            <a:ext cx="9186412" cy="666900"/>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167" dirty="0">
                <a:latin typeface="+mn-ea"/>
                <a:ea typeface="+mn-ea"/>
              </a:rPr>
              <a:t>大学発スタートアップ創出支援事業　企画書フォーマット</a:t>
            </a:r>
          </a:p>
        </p:txBody>
      </p:sp>
      <p:sp>
        <p:nvSpPr>
          <p:cNvPr id="11" name="正方形/長方形 10">
            <a:extLst>
              <a:ext uri="{FF2B5EF4-FFF2-40B4-BE49-F238E27FC236}">
                <a16:creationId xmlns:a16="http://schemas.microsoft.com/office/drawing/2014/main" id="{E1F689EA-61C5-44A2-8916-8D1E68F8B201}"/>
              </a:ext>
            </a:extLst>
          </p:cNvPr>
          <p:cNvSpPr/>
          <p:nvPr/>
        </p:nvSpPr>
        <p:spPr>
          <a:xfrm>
            <a:off x="547487" y="1726356"/>
            <a:ext cx="8811027" cy="2576841"/>
          </a:xfrm>
          <a:prstGeom prst="rect">
            <a:avLst/>
          </a:prstGeom>
        </p:spPr>
        <p:txBody>
          <a:bodyPr wrap="square" lIns="72000" tIns="72000" rIns="72000" bIns="72000">
            <a:spAutoFit/>
          </a:bodyPr>
          <a:lstStyle/>
          <a:p>
            <a:pPr defTabSz="990570" fontAlgn="base">
              <a:spcBef>
                <a:spcPts val="1200"/>
              </a:spcBef>
              <a:spcAft>
                <a:spcPct val="0"/>
              </a:spcAft>
            </a:pPr>
            <a:r>
              <a:rPr lang="en-US" altLang="ja-JP" sz="1600" b="1" dirty="0">
                <a:solidFill>
                  <a:prstClr val="black"/>
                </a:solidFill>
                <a:latin typeface="+mn-ea"/>
                <a:cs typeface="Arial" charset="0"/>
              </a:rPr>
              <a:t>【</a:t>
            </a:r>
            <a:r>
              <a:rPr lang="ja-JP" altLang="en-US" sz="1600" b="1" dirty="0">
                <a:solidFill>
                  <a:prstClr val="black"/>
                </a:solidFill>
                <a:latin typeface="+mn-ea"/>
                <a:cs typeface="Arial" charset="0"/>
              </a:rPr>
              <a:t>注意事項</a:t>
            </a:r>
            <a:r>
              <a:rPr lang="en-US" altLang="ja-JP" sz="1600" b="1" dirty="0">
                <a:solidFill>
                  <a:prstClr val="black"/>
                </a:solidFill>
                <a:latin typeface="+mn-ea"/>
                <a:cs typeface="Arial" charset="0"/>
              </a:rPr>
              <a:t>】</a:t>
            </a:r>
          </a:p>
          <a:p>
            <a:pPr marL="361950" indent="-361950" defTabSz="990570" fontAlgn="base">
              <a:spcBef>
                <a:spcPts val="1200"/>
              </a:spcBef>
              <a:spcAft>
                <a:spcPct val="0"/>
              </a:spcAft>
            </a:pPr>
            <a:r>
              <a:rPr lang="ja-JP" altLang="en-US" sz="1600" dirty="0">
                <a:solidFill>
                  <a:prstClr val="black"/>
                </a:solidFill>
                <a:latin typeface="+mn-ea"/>
                <a:cs typeface="Arial" charset="0"/>
              </a:rPr>
              <a:t>１</a:t>
            </a:r>
            <a:r>
              <a:rPr lang="en-US" altLang="ja-JP" sz="1600" dirty="0">
                <a:solidFill>
                  <a:prstClr val="black"/>
                </a:solidFill>
                <a:latin typeface="+mn-ea"/>
                <a:cs typeface="Arial" charset="0"/>
              </a:rPr>
              <a:t>.</a:t>
            </a:r>
            <a:r>
              <a:rPr lang="ja-JP" altLang="en-US" sz="1600" dirty="0">
                <a:solidFill>
                  <a:prstClr val="black"/>
                </a:solidFill>
                <a:latin typeface="+mn-ea"/>
                <a:cs typeface="Arial" charset="0"/>
              </a:rPr>
              <a:t>  企画書は本フォーマットをもとに作成してください。ご提案内容等に応じて、適宜加筆・修正していただくことや、枚数を増やしていただくことができますが、企画書全体としては</a:t>
            </a:r>
            <a:r>
              <a:rPr lang="en-US" altLang="ja-JP" sz="1600" dirty="0">
                <a:solidFill>
                  <a:prstClr val="black"/>
                </a:solidFill>
                <a:latin typeface="+mn-ea"/>
                <a:cs typeface="Arial" charset="0"/>
              </a:rPr>
              <a:t>20</a:t>
            </a:r>
            <a:r>
              <a:rPr lang="ja-JP" altLang="en-US" sz="1600" dirty="0">
                <a:solidFill>
                  <a:prstClr val="black"/>
                </a:solidFill>
                <a:latin typeface="+mn-ea"/>
                <a:cs typeface="Arial" charset="0"/>
              </a:rPr>
              <a:t>ページ以内としてください。</a:t>
            </a:r>
            <a:endParaRPr lang="en-US" altLang="ja-JP" sz="1600" dirty="0">
              <a:solidFill>
                <a:prstClr val="black"/>
              </a:solidFill>
              <a:latin typeface="+mn-ea"/>
              <a:cs typeface="Arial" charset="0"/>
            </a:endParaRPr>
          </a:p>
          <a:p>
            <a:pPr marL="361950" indent="-361950" defTabSz="990570" fontAlgn="base">
              <a:spcBef>
                <a:spcPts val="1200"/>
              </a:spcBef>
              <a:spcAft>
                <a:spcPct val="0"/>
              </a:spcAft>
            </a:pPr>
            <a:r>
              <a:rPr lang="ja-JP" altLang="en-US" sz="1600" dirty="0">
                <a:solidFill>
                  <a:prstClr val="black"/>
                </a:solidFill>
                <a:latin typeface="+mn-ea"/>
                <a:cs typeface="Arial" charset="0"/>
              </a:rPr>
              <a:t>２</a:t>
            </a:r>
            <a:r>
              <a:rPr lang="en-US" altLang="ja-JP" sz="1600" dirty="0">
                <a:solidFill>
                  <a:prstClr val="black"/>
                </a:solidFill>
                <a:latin typeface="+mn-ea"/>
                <a:cs typeface="Arial" charset="0"/>
              </a:rPr>
              <a:t>.</a:t>
            </a:r>
            <a:r>
              <a:rPr lang="ja-JP" altLang="en-US" sz="1600" dirty="0">
                <a:solidFill>
                  <a:prstClr val="black"/>
                </a:solidFill>
                <a:latin typeface="+mn-ea"/>
                <a:cs typeface="Arial" charset="0"/>
              </a:rPr>
              <a:t>  企画書の本文の記載は</a:t>
            </a:r>
            <a:r>
              <a:rPr lang="en-US" altLang="ja-JP" sz="1600" dirty="0">
                <a:solidFill>
                  <a:prstClr val="black"/>
                </a:solidFill>
                <a:latin typeface="+mn-ea"/>
                <a:cs typeface="Arial" charset="0"/>
              </a:rPr>
              <a:t>10</a:t>
            </a:r>
            <a:r>
              <a:rPr lang="ja-JP" altLang="en-US" sz="1600" dirty="0">
                <a:solidFill>
                  <a:prstClr val="black"/>
                </a:solidFill>
                <a:latin typeface="+mn-ea"/>
                <a:cs typeface="Arial" charset="0"/>
              </a:rPr>
              <a:t>ポイント以上としてください（付属図表等に関する文字の大きさはこの限りではありません）。</a:t>
            </a:r>
            <a:endParaRPr lang="en-US" altLang="ja-JP" sz="1600" dirty="0">
              <a:latin typeface="+mn-ea"/>
              <a:cs typeface="Arial" charset="0"/>
            </a:endParaRPr>
          </a:p>
          <a:p>
            <a:pPr marL="361950" indent="-361950" defTabSz="990570" fontAlgn="base">
              <a:spcBef>
                <a:spcPts val="1200"/>
              </a:spcBef>
              <a:spcAft>
                <a:spcPct val="0"/>
              </a:spcAft>
            </a:pPr>
            <a:r>
              <a:rPr lang="ja-JP" altLang="en-US" sz="1600" dirty="0">
                <a:latin typeface="+mn-ea"/>
                <a:cs typeface="Arial" charset="0"/>
              </a:rPr>
              <a:t>３</a:t>
            </a:r>
            <a:r>
              <a:rPr lang="en-US" altLang="ja-JP" sz="1600" dirty="0">
                <a:latin typeface="+mn-ea"/>
                <a:cs typeface="Arial" charset="0"/>
              </a:rPr>
              <a:t>.  </a:t>
            </a:r>
            <a:r>
              <a:rPr lang="ja-JP" altLang="en-US" sz="1600" dirty="0">
                <a:latin typeface="+mn-ea"/>
                <a:cs typeface="Arial" charset="0"/>
              </a:rPr>
              <a:t>プレゼンテーション審査では本企画書を使用していただきます。説明時間</a:t>
            </a:r>
            <a:r>
              <a:rPr lang="en-US" altLang="ja-JP" sz="1600" dirty="0">
                <a:latin typeface="+mn-ea"/>
                <a:cs typeface="Arial" charset="0"/>
              </a:rPr>
              <a:t>6-7</a:t>
            </a:r>
            <a:r>
              <a:rPr lang="ja-JP" altLang="en-US" sz="1600" dirty="0">
                <a:latin typeface="+mn-ea"/>
                <a:cs typeface="Arial" charset="0"/>
              </a:rPr>
              <a:t>分間を前提に作成してください。</a:t>
            </a:r>
            <a:endParaRPr lang="en-US" altLang="ja-JP" sz="1600" dirty="0">
              <a:latin typeface="+mn-ea"/>
              <a:cs typeface="Arial" charset="0"/>
            </a:endParaRPr>
          </a:p>
        </p:txBody>
      </p:sp>
      <p:sp>
        <p:nvSpPr>
          <p:cNvPr id="2" name="スライド番号プレースホルダー 1">
            <a:extLst>
              <a:ext uri="{FF2B5EF4-FFF2-40B4-BE49-F238E27FC236}">
                <a16:creationId xmlns:a16="http://schemas.microsoft.com/office/drawing/2014/main" id="{3C7F461D-D0CE-CEE6-E561-5C1C8DB4BD3C}"/>
              </a:ext>
            </a:extLst>
          </p:cNvPr>
          <p:cNvSpPr>
            <a:spLocks noGrp="1"/>
          </p:cNvSpPr>
          <p:nvPr>
            <p:ph type="sldNum" sz="quarter" idx="12"/>
          </p:nvPr>
        </p:nvSpPr>
        <p:spPr/>
        <p:txBody>
          <a:bodyPr/>
          <a:lstStyle/>
          <a:p>
            <a:fld id="{086E3A1A-9A09-43B1-BA8C-30631DABF248}" type="slidenum">
              <a:rPr kumimoji="1" lang="ja-JP" altLang="en-US" smtClean="0"/>
              <a:pPr/>
              <a:t>1</a:t>
            </a:fld>
            <a:endParaRPr kumimoji="1" lang="ja-JP" altLang="en-US" dirty="0"/>
          </a:p>
        </p:txBody>
      </p:sp>
    </p:spTree>
    <p:extLst>
      <p:ext uri="{BB962C8B-B14F-4D97-AF65-F5344CB8AC3E}">
        <p14:creationId xmlns:p14="http://schemas.microsoft.com/office/powerpoint/2010/main" val="1309461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６　スケジュール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9689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約</a:t>
            </a:r>
            <a:r>
              <a:rPr kumimoji="1" lang="en-US" altLang="ja-JP" sz="1600" dirty="0">
                <a:latin typeface="+mn-ea"/>
              </a:rPr>
              <a:t>1</a:t>
            </a:r>
            <a:r>
              <a:rPr kumimoji="1" lang="ja-JP" altLang="en-US" sz="1600" dirty="0">
                <a:latin typeface="+mn-ea"/>
              </a:rPr>
              <a:t>年</a:t>
            </a:r>
            <a:r>
              <a:rPr kumimoji="1" lang="en-US" altLang="ja-JP" sz="1600" dirty="0">
                <a:latin typeface="+mn-ea"/>
              </a:rPr>
              <a:t>3</a:t>
            </a:r>
            <a:r>
              <a:rPr kumimoji="1" lang="ja-JP" altLang="en-US" sz="1600" dirty="0">
                <a:latin typeface="+mn-ea"/>
              </a:rPr>
              <a:t>カ月という事業期間を踏まえた、実効性の高い計画となっているか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178123"/>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「２</a:t>
            </a:r>
            <a:r>
              <a:rPr kumimoji="1" lang="en-US" altLang="ja-JP" sz="1600" dirty="0">
                <a:latin typeface="+mn-ea"/>
              </a:rPr>
              <a:t>.</a:t>
            </a:r>
            <a:r>
              <a:rPr kumimoji="1" lang="ja-JP" altLang="en-US" sz="1600" dirty="0">
                <a:latin typeface="+mn-ea"/>
              </a:rPr>
              <a:t>実施計画・</a:t>
            </a:r>
            <a:r>
              <a:rPr kumimoji="1" lang="en-US" altLang="ja-JP" sz="1600" dirty="0">
                <a:latin typeface="+mn-ea"/>
              </a:rPr>
              <a:t>KPI</a:t>
            </a:r>
            <a:r>
              <a:rPr kumimoji="1" lang="ja-JP" altLang="en-US" sz="1600" dirty="0">
                <a:latin typeface="+mn-ea"/>
              </a:rPr>
              <a:t>の設定」で定めた</a:t>
            </a:r>
            <a:r>
              <a:rPr kumimoji="1" lang="en-US" altLang="ja-JP" sz="1600" dirty="0">
                <a:latin typeface="+mn-ea"/>
              </a:rPr>
              <a:t>KPI</a:t>
            </a:r>
            <a:r>
              <a:rPr kumimoji="1" lang="ja-JP" altLang="en-US" sz="1600" dirty="0">
                <a:latin typeface="+mn-ea"/>
              </a:rPr>
              <a:t>達成の可能性が高いか</a:t>
            </a:r>
          </a:p>
        </p:txBody>
      </p:sp>
      <p:sp>
        <p:nvSpPr>
          <p:cNvPr id="2" name="スライド番号プレースホルダー 1">
            <a:extLst>
              <a:ext uri="{FF2B5EF4-FFF2-40B4-BE49-F238E27FC236}">
                <a16:creationId xmlns:a16="http://schemas.microsoft.com/office/drawing/2014/main" id="{087EF07F-50A0-2BCC-1725-6669A7DBACDF}"/>
              </a:ext>
            </a:extLst>
          </p:cNvPr>
          <p:cNvSpPr>
            <a:spLocks noGrp="1"/>
          </p:cNvSpPr>
          <p:nvPr>
            <p:ph type="sldNum" sz="quarter" idx="12"/>
          </p:nvPr>
        </p:nvSpPr>
        <p:spPr/>
        <p:txBody>
          <a:bodyPr/>
          <a:lstStyle/>
          <a:p>
            <a:fld id="{086E3A1A-9A09-43B1-BA8C-30631DABF248}" type="slidenum">
              <a:rPr kumimoji="1" lang="ja-JP" altLang="en-US" smtClean="0"/>
              <a:pPr/>
              <a:t>10</a:t>
            </a:fld>
            <a:endParaRPr kumimoji="1" lang="ja-JP" altLang="en-US" dirty="0"/>
          </a:p>
        </p:txBody>
      </p:sp>
      <p:sp>
        <p:nvSpPr>
          <p:cNvPr id="3" name="正方形/長方形 2">
            <a:extLst>
              <a:ext uri="{FF2B5EF4-FFF2-40B4-BE49-F238E27FC236}">
                <a16:creationId xmlns:a16="http://schemas.microsoft.com/office/drawing/2014/main" id="{2F00ABD4-3A9C-003A-C49F-A9B5301820F0}"/>
              </a:ext>
            </a:extLst>
          </p:cNvPr>
          <p:cNvSpPr/>
          <p:nvPr/>
        </p:nvSpPr>
        <p:spPr>
          <a:xfrm>
            <a:off x="597599" y="2723827"/>
            <a:ext cx="8460000" cy="104394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180975" lvl="1" indent="-180975">
              <a:spcBef>
                <a:spcPts val="1200"/>
              </a:spcBef>
              <a:buFont typeface="Wingdings" panose="05000000000000000000" pitchFamily="2" charset="2"/>
              <a:buChar char="n"/>
            </a:pPr>
            <a:r>
              <a:rPr kumimoji="1" lang="ja-JP" altLang="en-US" sz="1600" dirty="0">
                <a:solidFill>
                  <a:schemeClr val="tx1"/>
                </a:solidFill>
                <a:latin typeface="+mn-ea"/>
              </a:rPr>
              <a:t>協定期間内における取組の実施スケジュール（令和５年</a:t>
            </a:r>
            <a:r>
              <a:rPr kumimoji="1" lang="en-US" altLang="ja-JP" sz="1600" dirty="0">
                <a:solidFill>
                  <a:schemeClr val="tx1"/>
                </a:solidFill>
                <a:latin typeface="+mn-ea"/>
              </a:rPr>
              <a:t>12</a:t>
            </a:r>
            <a:r>
              <a:rPr kumimoji="1" lang="ja-JP" altLang="en-US" sz="1600" dirty="0">
                <a:solidFill>
                  <a:schemeClr val="tx1"/>
                </a:solidFill>
                <a:latin typeface="+mn-ea"/>
              </a:rPr>
              <a:t>月から令和７年</a:t>
            </a:r>
            <a:r>
              <a:rPr kumimoji="1" lang="en-US" altLang="ja-JP" sz="1600" dirty="0">
                <a:solidFill>
                  <a:schemeClr val="tx1"/>
                </a:solidFill>
                <a:latin typeface="+mn-ea"/>
              </a:rPr>
              <a:t>3</a:t>
            </a:r>
            <a:r>
              <a:rPr kumimoji="1" lang="ja-JP" altLang="en-US" sz="1600" dirty="0">
                <a:solidFill>
                  <a:schemeClr val="tx1"/>
                </a:solidFill>
                <a:latin typeface="+mn-ea"/>
              </a:rPr>
              <a:t>月末までの約</a:t>
            </a:r>
            <a:r>
              <a:rPr kumimoji="1" lang="en-US" altLang="ja-JP" sz="1600" dirty="0">
                <a:solidFill>
                  <a:schemeClr val="tx1"/>
                </a:solidFill>
                <a:latin typeface="+mn-ea"/>
              </a:rPr>
              <a:t>1</a:t>
            </a:r>
            <a:r>
              <a:rPr kumimoji="1" lang="ja-JP" altLang="en-US" sz="1600" dirty="0">
                <a:solidFill>
                  <a:schemeClr val="tx1"/>
                </a:solidFill>
                <a:latin typeface="+mn-ea"/>
              </a:rPr>
              <a:t>年</a:t>
            </a:r>
            <a:r>
              <a:rPr kumimoji="1" lang="en-US" altLang="ja-JP" sz="1600" dirty="0">
                <a:solidFill>
                  <a:schemeClr val="tx1"/>
                </a:solidFill>
                <a:latin typeface="+mn-ea"/>
              </a:rPr>
              <a:t>3</a:t>
            </a:r>
            <a:r>
              <a:rPr kumimoji="1" lang="ja-JP" altLang="en-US" sz="1600" dirty="0">
                <a:solidFill>
                  <a:schemeClr val="tx1"/>
                </a:solidFill>
                <a:latin typeface="+mn-ea"/>
              </a:rPr>
              <a:t>カ月を想定）</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261690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155">
            <a:extLst>
              <a:ext uri="{FF2B5EF4-FFF2-40B4-BE49-F238E27FC236}">
                <a16:creationId xmlns:a16="http://schemas.microsoft.com/office/drawing/2014/main" id="{94667FEA-7EA5-E9B1-5C9C-07760DCF6678}"/>
              </a:ext>
            </a:extLst>
          </p:cNvPr>
          <p:cNvGraphicFramePr>
            <a:graphicFrameLocks/>
          </p:cNvGraphicFramePr>
          <p:nvPr>
            <p:extLst>
              <p:ext uri="{D42A27DB-BD31-4B8C-83A1-F6EECF244321}">
                <p14:modId xmlns:p14="http://schemas.microsoft.com/office/powerpoint/2010/main" val="1675727003"/>
              </p:ext>
            </p:extLst>
          </p:nvPr>
        </p:nvGraphicFramePr>
        <p:xfrm>
          <a:off x="744090" y="2123546"/>
          <a:ext cx="7956000" cy="3900890"/>
        </p:xfrm>
        <a:graphic>
          <a:graphicData uri="http://schemas.openxmlformats.org/drawingml/2006/table">
            <a:tbl>
              <a:tblPr/>
              <a:tblGrid>
                <a:gridCol w="468000">
                  <a:extLst>
                    <a:ext uri="{9D8B030D-6E8A-4147-A177-3AD203B41FA5}">
                      <a16:colId xmlns:a16="http://schemas.microsoft.com/office/drawing/2014/main" val="3991314331"/>
                    </a:ext>
                  </a:extLst>
                </a:gridCol>
                <a:gridCol w="6732000">
                  <a:extLst>
                    <a:ext uri="{9D8B030D-6E8A-4147-A177-3AD203B41FA5}">
                      <a16:colId xmlns:a16="http://schemas.microsoft.com/office/drawing/2014/main" val="20000"/>
                    </a:ext>
                  </a:extLst>
                </a:gridCol>
                <a:gridCol w="756000">
                  <a:extLst>
                    <a:ext uri="{9D8B030D-6E8A-4147-A177-3AD203B41FA5}">
                      <a16:colId xmlns:a16="http://schemas.microsoft.com/office/drawing/2014/main" val="2774246504"/>
                    </a:ext>
                  </a:extLst>
                </a:gridCol>
              </a:tblGrid>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１</a:t>
                      </a:r>
                      <a:r>
                        <a:rPr kumimoji="0" lang="en-US" altLang="ja-JP" sz="1600" b="1" i="0" u="none" strike="noStrike" cap="none" normalizeH="0" baseline="0" dirty="0">
                          <a:ln>
                            <a:noFill/>
                          </a:ln>
                          <a:solidFill>
                            <a:schemeClr val="tx1"/>
                          </a:solidFill>
                          <a:effectLst/>
                          <a:latin typeface="+mn-ea"/>
                          <a:ea typeface="+mn-ea"/>
                          <a:cs typeface="+mn-cs"/>
                          <a:sym typeface="+mn-lt"/>
                        </a:rPr>
                        <a:t>.</a:t>
                      </a:r>
                      <a:endParaRPr kumimoji="0" lang="ja-JP" altLang="en-US"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ビジョン・目標</a:t>
                      </a: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２</a:t>
                      </a:r>
                      <a:r>
                        <a:rPr kumimoji="0" lang="en-US" altLang="ja-JP" sz="1600" b="1" i="0" u="none" strike="noStrike" cap="none" normalizeH="0" baseline="0" dirty="0">
                          <a:ln>
                            <a:noFill/>
                          </a:ln>
                          <a:solidFill>
                            <a:schemeClr val="tx1"/>
                          </a:solidFill>
                          <a:effectLst/>
                          <a:latin typeface="+mn-ea"/>
                          <a:ea typeface="+mn-ea"/>
                          <a:cs typeface="+mn-cs"/>
                          <a:sym typeface="+mn-lt"/>
                        </a:rPr>
                        <a:t>.</a:t>
                      </a:r>
                      <a:endParaRPr kumimoji="0" lang="ja-JP" altLang="en-US"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実施計画・ＫＰＩの設定</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３</a:t>
                      </a:r>
                      <a:r>
                        <a:rPr kumimoji="0" lang="en-US" altLang="ja-JP" sz="1600" b="1" i="0" u="none" strike="noStrike" cap="none" normalizeH="0" baseline="0" dirty="0">
                          <a:ln>
                            <a:noFill/>
                          </a:ln>
                          <a:solidFill>
                            <a:schemeClr val="tx1"/>
                          </a:solidFill>
                          <a:effectLst/>
                          <a:latin typeface="+mn-ea"/>
                          <a:ea typeface="+mn-ea"/>
                          <a:cs typeface="+mn-cs"/>
                          <a:sym typeface="+mn-lt"/>
                        </a:rPr>
                        <a:t>.</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大学のスタートアップ支援体制の課題への認識、</a:t>
                      </a:r>
                    </a:p>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レベルアップのポテンシャル</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04955903"/>
                  </a:ext>
                </a:extLst>
              </a:tr>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４</a:t>
                      </a:r>
                      <a:r>
                        <a:rPr kumimoji="0" lang="en-US" altLang="ja-JP" sz="1600" b="1" i="0" u="none" strike="noStrike" cap="none" normalizeH="0" baseline="0" dirty="0">
                          <a:ln>
                            <a:noFill/>
                          </a:ln>
                          <a:solidFill>
                            <a:schemeClr val="tx1"/>
                          </a:solidFill>
                          <a:effectLst/>
                          <a:latin typeface="+mn-ea"/>
                          <a:ea typeface="+mn-ea"/>
                          <a:cs typeface="+mn-cs"/>
                          <a:sym typeface="+mn-lt"/>
                        </a:rPr>
                        <a:t>.</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実施に向けた主体性</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77527444"/>
                  </a:ext>
                </a:extLst>
              </a:tr>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５</a:t>
                      </a:r>
                      <a:r>
                        <a:rPr kumimoji="0" lang="en-US" altLang="ja-JP" sz="1600" b="1" i="0" u="none" strike="noStrike" cap="none" normalizeH="0" baseline="0" dirty="0">
                          <a:ln>
                            <a:noFill/>
                          </a:ln>
                          <a:solidFill>
                            <a:schemeClr val="tx1"/>
                          </a:solidFill>
                          <a:effectLst/>
                          <a:latin typeface="+mn-ea"/>
                          <a:ea typeface="+mn-ea"/>
                          <a:cs typeface="+mn-cs"/>
                          <a:sym typeface="+mn-lt"/>
                        </a:rPr>
                        <a:t>.</a:t>
                      </a:r>
                      <a:endParaRPr kumimoji="0" lang="ja-JP" altLang="en-US"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予算計画</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5466803"/>
                  </a:ext>
                </a:extLst>
              </a:tr>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６</a:t>
                      </a:r>
                      <a:r>
                        <a:rPr kumimoji="0" lang="en-US" altLang="ja-JP" sz="1600" b="1" i="0" u="none" strike="noStrike" cap="none" normalizeH="0" baseline="0" dirty="0">
                          <a:ln>
                            <a:noFill/>
                          </a:ln>
                          <a:solidFill>
                            <a:schemeClr val="tx1"/>
                          </a:solidFill>
                          <a:effectLst/>
                          <a:latin typeface="+mn-ea"/>
                          <a:ea typeface="+mn-ea"/>
                          <a:cs typeface="+mn-cs"/>
                          <a:sym typeface="+mn-lt"/>
                        </a:rPr>
                        <a:t>.</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スケジュール</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7932119"/>
                  </a:ext>
                </a:extLst>
              </a:tr>
            </a:tbl>
          </a:graphicData>
        </a:graphic>
      </p:graphicFrame>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359794" y="173254"/>
            <a:ext cx="9186412" cy="975146"/>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167" dirty="0">
                <a:latin typeface="+mn-ea"/>
                <a:ea typeface="+mn-ea"/>
              </a:rPr>
              <a:t>大学発スタートアップ創出支援事業　企画書フォーマット</a:t>
            </a:r>
            <a:endParaRPr lang="en-US" altLang="ja-JP" sz="2167" dirty="0">
              <a:latin typeface="+mn-ea"/>
              <a:ea typeface="+mn-ea"/>
            </a:endParaRPr>
          </a:p>
          <a:p>
            <a:pPr algn="ctr"/>
            <a:r>
              <a:rPr lang="en-US" altLang="ja-JP" sz="2167" dirty="0">
                <a:latin typeface="+mn-ea"/>
                <a:ea typeface="+mn-ea"/>
              </a:rPr>
              <a:t>【</a:t>
            </a:r>
            <a:r>
              <a:rPr lang="ja-JP" altLang="en-US" sz="2167" dirty="0">
                <a:latin typeface="+mn-ea"/>
                <a:ea typeface="+mn-ea"/>
              </a:rPr>
              <a:t>タイプ</a:t>
            </a:r>
            <a:r>
              <a:rPr lang="en-US" altLang="ja-JP" sz="2167" dirty="0">
                <a:latin typeface="+mn-ea"/>
                <a:ea typeface="+mn-ea"/>
              </a:rPr>
              <a:t>Ⅱ</a:t>
            </a:r>
            <a:r>
              <a:rPr lang="ja-JP" altLang="en-US" sz="2167" dirty="0">
                <a:latin typeface="+mn-ea"/>
                <a:ea typeface="+mn-ea"/>
              </a:rPr>
              <a:t>　環境構築型</a:t>
            </a:r>
            <a:r>
              <a:rPr lang="en-US" altLang="ja-JP" sz="2167" dirty="0">
                <a:latin typeface="+mn-ea"/>
                <a:ea typeface="+mn-ea"/>
              </a:rPr>
              <a:t>】</a:t>
            </a:r>
          </a:p>
        </p:txBody>
      </p:sp>
      <p:sp>
        <p:nvSpPr>
          <p:cNvPr id="2" name="テキスト ボックス 1"/>
          <p:cNvSpPr txBox="1"/>
          <p:nvPr/>
        </p:nvSpPr>
        <p:spPr>
          <a:xfrm>
            <a:off x="629498" y="1451307"/>
            <a:ext cx="1597794" cy="369332"/>
          </a:xfrm>
          <a:prstGeom prst="rect">
            <a:avLst/>
          </a:prstGeom>
          <a:noFill/>
        </p:spPr>
        <p:txBody>
          <a:bodyPr wrap="square" rtlCol="0">
            <a:spAutoFit/>
          </a:bodyPr>
          <a:lstStyle/>
          <a:p>
            <a:r>
              <a:rPr kumimoji="1" lang="en-US" altLang="ja-JP" b="1" dirty="0"/>
              <a:t>【</a:t>
            </a:r>
            <a:r>
              <a:rPr kumimoji="1" lang="ja-JP" altLang="en-US" b="1" dirty="0"/>
              <a:t>目次</a:t>
            </a:r>
            <a:r>
              <a:rPr kumimoji="1" lang="en-US" altLang="ja-JP" b="1" dirty="0"/>
              <a:t>】</a:t>
            </a:r>
            <a:endParaRPr kumimoji="1" lang="ja-JP" altLang="en-US" b="1" dirty="0"/>
          </a:p>
        </p:txBody>
      </p:sp>
      <p:sp>
        <p:nvSpPr>
          <p:cNvPr id="3" name="スライド番号プレースホルダー 2">
            <a:extLst>
              <a:ext uri="{FF2B5EF4-FFF2-40B4-BE49-F238E27FC236}">
                <a16:creationId xmlns:a16="http://schemas.microsoft.com/office/drawing/2014/main" id="{8306B897-EF56-9A30-FF01-0B51F8BE2900}"/>
              </a:ext>
            </a:extLst>
          </p:cNvPr>
          <p:cNvSpPr>
            <a:spLocks noGrp="1"/>
          </p:cNvSpPr>
          <p:nvPr>
            <p:ph type="sldNum" sz="quarter" idx="12"/>
          </p:nvPr>
        </p:nvSpPr>
        <p:spPr/>
        <p:txBody>
          <a:bodyPr/>
          <a:lstStyle/>
          <a:p>
            <a:fld id="{086E3A1A-9A09-43B1-BA8C-30631DABF248}" type="slidenum">
              <a:rPr kumimoji="1" lang="ja-JP" altLang="en-US" smtClean="0"/>
              <a:pPr/>
              <a:t>2</a:t>
            </a:fld>
            <a:endParaRPr kumimoji="1" lang="ja-JP" altLang="en-US" dirty="0"/>
          </a:p>
        </p:txBody>
      </p:sp>
    </p:spTree>
    <p:extLst>
      <p:ext uri="{BB962C8B-B14F-4D97-AF65-F5344CB8AC3E}">
        <p14:creationId xmlns:p14="http://schemas.microsoft.com/office/powerpoint/2010/main" val="4287979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322226"/>
            <a:ext cx="222442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１　</a:t>
            </a:r>
            <a:r>
              <a:rPr kumimoji="1" lang="ja-JP" altLang="en-US" sz="1800" b="1" dirty="0"/>
              <a:t>ビジョン・</a:t>
            </a:r>
            <a:r>
              <a:rPr kumimoji="1" lang="ja-JP" altLang="en-US" b="1" dirty="0"/>
              <a:t>目標</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2034569"/>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提案全体を通じてロジックのある内容になっているか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4520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 本事業に取り組む長期的なビジョン・目標が明確か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423938"/>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公的支援を受けるに相応しい内容であるか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88800"/>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0E985C9C-8221-FE80-3D60-4C7630795D29}"/>
              </a:ext>
            </a:extLst>
          </p:cNvPr>
          <p:cNvSpPr>
            <a:spLocks noGrp="1"/>
          </p:cNvSpPr>
          <p:nvPr>
            <p:ph type="sldNum" sz="quarter" idx="12"/>
          </p:nvPr>
        </p:nvSpPr>
        <p:spPr/>
        <p:txBody>
          <a:bodyPr/>
          <a:lstStyle/>
          <a:p>
            <a:fld id="{086E3A1A-9A09-43B1-BA8C-30631DABF248}" type="slidenum">
              <a:rPr kumimoji="1" lang="ja-JP" altLang="en-US" smtClean="0"/>
              <a:pPr/>
              <a:t>3</a:t>
            </a:fld>
            <a:endParaRPr kumimoji="1" lang="ja-JP" altLang="en-US" dirty="0"/>
          </a:p>
        </p:txBody>
      </p:sp>
      <p:sp>
        <p:nvSpPr>
          <p:cNvPr id="3" name="正方形/長方形 2">
            <a:extLst>
              <a:ext uri="{FF2B5EF4-FFF2-40B4-BE49-F238E27FC236}">
                <a16:creationId xmlns:a16="http://schemas.microsoft.com/office/drawing/2014/main" id="{863BB7C6-6C81-342A-96FC-E77A8F0F9EC1}"/>
              </a:ext>
            </a:extLst>
          </p:cNvPr>
          <p:cNvSpPr/>
          <p:nvPr/>
        </p:nvSpPr>
        <p:spPr>
          <a:xfrm>
            <a:off x="597599" y="2906703"/>
            <a:ext cx="8460000" cy="1685781"/>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大学発スタートアップ創出に向けた自組織における長期的なビジョン・目標</a:t>
            </a:r>
            <a:endParaRPr kumimoji="1" lang="en-US" altLang="ja-JP" sz="1600" dirty="0">
              <a:solidFill>
                <a:schemeClr val="tx1"/>
              </a:solidFill>
              <a:latin typeface="+mn-ea"/>
            </a:endParaRP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ビジョン・目標の達成に向けた現状と課題</a:t>
            </a:r>
            <a:endParaRPr kumimoji="1" lang="en-US" altLang="ja-JP" sz="1600" dirty="0">
              <a:solidFill>
                <a:schemeClr val="tx1"/>
              </a:solidFill>
              <a:latin typeface="+mn-ea"/>
            </a:endParaRP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協定期間内における取組の概要</a:t>
            </a:r>
          </a:p>
        </p:txBody>
      </p:sp>
    </p:spTree>
    <p:extLst>
      <p:ext uri="{BB962C8B-B14F-4D97-AF65-F5344CB8AC3E}">
        <p14:creationId xmlns:p14="http://schemas.microsoft.com/office/powerpoint/2010/main" val="425257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実施計画・</a:t>
            </a:r>
            <a:r>
              <a:rPr kumimoji="1" lang="en-US" altLang="ja-JP" b="1" dirty="0"/>
              <a:t>KPI</a:t>
            </a:r>
            <a:r>
              <a:rPr kumimoji="1" lang="ja-JP" altLang="en-US" b="1" dirty="0"/>
              <a:t>の設定</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72000" tIns="72000" rIns="72000" bIns="72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598" y="2102698"/>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現状を踏まえた実現可能性の高い内容か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598" y="164398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lang="ja-JP" altLang="en-US" sz="1600" dirty="0"/>
              <a:t>長期的なビジョン・目標達成に向けた、具体的かつ実効性の高い計画か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598" y="2561416"/>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公的支援を受けるに相応しい内容であるか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598" y="302013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ja-JP" altLang="en-US" sz="1600" dirty="0"/>
              <a:t>本事業終了後も継続して成果を創出できる計画となっているか</a:t>
            </a:r>
            <a:endParaRPr lang="ja-JP" altLang="ja-JP" sz="1600" dirty="0"/>
          </a:p>
        </p:txBody>
      </p:sp>
      <p:sp>
        <p:nvSpPr>
          <p:cNvPr id="12" name="正方形/長方形 11">
            <a:extLst>
              <a:ext uri="{FF2B5EF4-FFF2-40B4-BE49-F238E27FC236}">
                <a16:creationId xmlns:a16="http://schemas.microsoft.com/office/drawing/2014/main" id="{95E35A97-E8AC-4388-BB8D-1BF7247A7C27}"/>
              </a:ext>
            </a:extLst>
          </p:cNvPr>
          <p:cNvSpPr/>
          <p:nvPr/>
        </p:nvSpPr>
        <p:spPr bwMode="gray">
          <a:xfrm>
            <a:off x="597598" y="3478852"/>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大学発スタートアップの創出を目指す本事業目的の実現に資する内容であるか</a:t>
            </a:r>
          </a:p>
        </p:txBody>
      </p:sp>
      <p:sp>
        <p:nvSpPr>
          <p:cNvPr id="13" name="正方形/長方形 12">
            <a:extLst>
              <a:ext uri="{FF2B5EF4-FFF2-40B4-BE49-F238E27FC236}">
                <a16:creationId xmlns:a16="http://schemas.microsoft.com/office/drawing/2014/main" id="{482116A0-B898-43E2-99B9-9023A72AFF10}"/>
              </a:ext>
            </a:extLst>
          </p:cNvPr>
          <p:cNvSpPr/>
          <p:nvPr/>
        </p:nvSpPr>
        <p:spPr bwMode="gray">
          <a:xfrm>
            <a:off x="597598" y="4396288"/>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en-US" altLang="ja-JP" sz="1600" dirty="0">
                <a:latin typeface="+mn-ea"/>
              </a:rPr>
              <a:t>KPI</a:t>
            </a:r>
            <a:r>
              <a:rPr kumimoji="1" lang="ja-JP" altLang="en-US" sz="1600" dirty="0">
                <a:latin typeface="+mn-ea"/>
              </a:rPr>
              <a:t>の達成を見込むことのできる取組となっているか</a:t>
            </a:r>
            <a:endParaRPr kumimoji="1" lang="en-US" altLang="ja-JP" sz="1600" dirty="0">
              <a:latin typeface="+mn-ea"/>
            </a:endParaRPr>
          </a:p>
        </p:txBody>
      </p:sp>
      <p:sp>
        <p:nvSpPr>
          <p:cNvPr id="14" name="正方形/長方形 13">
            <a:extLst>
              <a:ext uri="{FF2B5EF4-FFF2-40B4-BE49-F238E27FC236}">
                <a16:creationId xmlns:a16="http://schemas.microsoft.com/office/drawing/2014/main" id="{411A7371-9DDF-4280-AFCD-9EF1B49D48B8}"/>
              </a:ext>
            </a:extLst>
          </p:cNvPr>
          <p:cNvSpPr/>
          <p:nvPr/>
        </p:nvSpPr>
        <p:spPr bwMode="gray">
          <a:xfrm>
            <a:off x="597598" y="393757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目標の達成に向けた適切な</a:t>
            </a:r>
            <a:r>
              <a:rPr kumimoji="1" lang="en-US" altLang="ja-JP" sz="1600" dirty="0">
                <a:latin typeface="+mn-ea"/>
              </a:rPr>
              <a:t>KPI</a:t>
            </a:r>
            <a:r>
              <a:rPr kumimoji="1" lang="ja-JP" altLang="en-US" sz="1600" dirty="0">
                <a:latin typeface="+mn-ea"/>
              </a:rPr>
              <a:t>が設定されているか</a:t>
            </a:r>
            <a:endParaRPr kumimoji="1" lang="en-US" altLang="ja-JP" sz="1600" dirty="0">
              <a:latin typeface="+mn-ea"/>
            </a:endParaRPr>
          </a:p>
        </p:txBody>
      </p:sp>
      <p:sp>
        <p:nvSpPr>
          <p:cNvPr id="15" name="正方形/長方形 14">
            <a:extLst>
              <a:ext uri="{FF2B5EF4-FFF2-40B4-BE49-F238E27FC236}">
                <a16:creationId xmlns:a16="http://schemas.microsoft.com/office/drawing/2014/main" id="{95E35A97-E8AC-4388-BB8D-1BF7247A7C27}"/>
              </a:ext>
            </a:extLst>
          </p:cNvPr>
          <p:cNvSpPr/>
          <p:nvPr/>
        </p:nvSpPr>
        <p:spPr bwMode="gray">
          <a:xfrm>
            <a:off x="597598" y="4855006"/>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spc="-150" dirty="0">
                <a:latin typeface="+mn-ea"/>
              </a:rPr>
              <a:t>本事業による支援の必要性があるか（支援がなくとも容易に達成できる内容となっていないか）</a:t>
            </a:r>
          </a:p>
        </p:txBody>
      </p:sp>
      <p:sp>
        <p:nvSpPr>
          <p:cNvPr id="3" name="スライド番号プレースホルダー 2">
            <a:extLst>
              <a:ext uri="{FF2B5EF4-FFF2-40B4-BE49-F238E27FC236}">
                <a16:creationId xmlns:a16="http://schemas.microsoft.com/office/drawing/2014/main" id="{F6B9667F-86B2-4554-B78C-8BCEA3CBCC2E}"/>
              </a:ext>
            </a:extLst>
          </p:cNvPr>
          <p:cNvSpPr>
            <a:spLocks noGrp="1"/>
          </p:cNvSpPr>
          <p:nvPr>
            <p:ph type="sldNum" sz="quarter" idx="12"/>
          </p:nvPr>
        </p:nvSpPr>
        <p:spPr/>
        <p:txBody>
          <a:bodyPr/>
          <a:lstStyle/>
          <a:p>
            <a:fld id="{086E3A1A-9A09-43B1-BA8C-30631DABF248}" type="slidenum">
              <a:rPr kumimoji="1" lang="ja-JP" altLang="en-US" smtClean="0"/>
              <a:pPr/>
              <a:t>4</a:t>
            </a:fld>
            <a:endParaRPr kumimoji="1" lang="ja-JP" altLang="en-US" dirty="0"/>
          </a:p>
        </p:txBody>
      </p:sp>
    </p:spTree>
    <p:extLst>
      <p:ext uri="{BB962C8B-B14F-4D97-AF65-F5344CB8AC3E}">
        <p14:creationId xmlns:p14="http://schemas.microsoft.com/office/powerpoint/2010/main" val="217499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実施計画・</a:t>
            </a:r>
            <a:r>
              <a:rPr kumimoji="1" lang="en-US" altLang="ja-JP" b="1" dirty="0"/>
              <a:t>KPI</a:t>
            </a:r>
            <a:r>
              <a:rPr kumimoji="1" lang="ja-JP" altLang="en-US" b="1" dirty="0"/>
              <a:t>の設定</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723900" lvl="1" indent="-266700">
              <a:spcBef>
                <a:spcPts val="1200"/>
              </a:spcBef>
            </a:pPr>
            <a:endParaRPr kumimoji="1" lang="en-US" altLang="ja-JP" sz="1600" dirty="0">
              <a:latin typeface="+mn-ea"/>
            </a:endParaRPr>
          </a:p>
          <a:p>
            <a:pPr marL="723900" lvl="1" indent="-266700">
              <a:spcBef>
                <a:spcPts val="1200"/>
              </a:spcBef>
            </a:pPr>
            <a:r>
              <a:rPr kumimoji="1" lang="en-US" altLang="ja-JP" sz="1600" dirty="0">
                <a:latin typeface="+mn-ea"/>
              </a:rPr>
              <a:t>	</a:t>
            </a:r>
          </a:p>
          <a:p>
            <a:pPr marL="723900" lvl="1" indent="-266700">
              <a:spcBef>
                <a:spcPts val="1200"/>
              </a:spcBef>
            </a:pPr>
            <a:endParaRPr kumimoji="1" lang="en-US" altLang="ja-JP" sz="1600" dirty="0">
              <a:latin typeface="+mn-ea"/>
            </a:endParaRPr>
          </a:p>
          <a:p>
            <a:pPr marL="723900" lvl="1" indent="-266700">
              <a:spcBef>
                <a:spcPts val="1200"/>
              </a:spcBef>
            </a:pPr>
            <a:endParaRPr kumimoji="1" lang="en-US" altLang="ja-JP" sz="1600" dirty="0">
              <a:latin typeface="+mn-ea"/>
            </a:endParaRPr>
          </a:p>
        </p:txBody>
      </p:sp>
      <p:graphicFrame>
        <p:nvGraphicFramePr>
          <p:cNvPr id="8" name="表 6">
            <a:extLst>
              <a:ext uri="{FF2B5EF4-FFF2-40B4-BE49-F238E27FC236}">
                <a16:creationId xmlns:a16="http://schemas.microsoft.com/office/drawing/2014/main" id="{510FBFFB-5B71-1424-5C5E-FEB80DBA6D58}"/>
              </a:ext>
            </a:extLst>
          </p:cNvPr>
          <p:cNvGraphicFramePr>
            <a:graphicFrameLocks noGrp="1"/>
          </p:cNvGraphicFramePr>
          <p:nvPr>
            <p:extLst>
              <p:ext uri="{D42A27DB-BD31-4B8C-83A1-F6EECF244321}">
                <p14:modId xmlns:p14="http://schemas.microsoft.com/office/powerpoint/2010/main" val="719089904"/>
              </p:ext>
            </p:extLst>
          </p:nvPr>
        </p:nvGraphicFramePr>
        <p:xfrm>
          <a:off x="451332" y="3790395"/>
          <a:ext cx="3547690" cy="2260051"/>
        </p:xfrm>
        <a:graphic>
          <a:graphicData uri="http://schemas.openxmlformats.org/drawingml/2006/table">
            <a:tbl>
              <a:tblPr firstRow="1" bandRow="1">
                <a:tableStyleId>{2D5ABB26-0587-4C30-8999-92F81FD0307C}</a:tableStyleId>
              </a:tblPr>
              <a:tblGrid>
                <a:gridCol w="754470">
                  <a:extLst>
                    <a:ext uri="{9D8B030D-6E8A-4147-A177-3AD203B41FA5}">
                      <a16:colId xmlns:a16="http://schemas.microsoft.com/office/drawing/2014/main" val="1463653023"/>
                    </a:ext>
                  </a:extLst>
                </a:gridCol>
                <a:gridCol w="1957879">
                  <a:extLst>
                    <a:ext uri="{9D8B030D-6E8A-4147-A177-3AD203B41FA5}">
                      <a16:colId xmlns:a16="http://schemas.microsoft.com/office/drawing/2014/main" val="2653190123"/>
                    </a:ext>
                  </a:extLst>
                </a:gridCol>
                <a:gridCol w="257253">
                  <a:extLst>
                    <a:ext uri="{9D8B030D-6E8A-4147-A177-3AD203B41FA5}">
                      <a16:colId xmlns:a16="http://schemas.microsoft.com/office/drawing/2014/main" val="620806709"/>
                    </a:ext>
                  </a:extLst>
                </a:gridCol>
                <a:gridCol w="578088">
                  <a:extLst>
                    <a:ext uri="{9D8B030D-6E8A-4147-A177-3AD203B41FA5}">
                      <a16:colId xmlns:a16="http://schemas.microsoft.com/office/drawing/2014/main" val="3030616001"/>
                    </a:ext>
                  </a:extLst>
                </a:gridCol>
              </a:tblGrid>
              <a:tr h="261270">
                <a:tc gridSpan="4">
                  <a:txBody>
                    <a:bodyPr/>
                    <a:lstStyle/>
                    <a:p>
                      <a:pPr algn="ctr"/>
                      <a:r>
                        <a:rPr kumimoji="1" lang="en-US" altLang="ja-JP" sz="1000" b="1" dirty="0"/>
                        <a:t>KPI</a:t>
                      </a:r>
                      <a:r>
                        <a:rPr kumimoji="1" lang="ja-JP" altLang="en-US" sz="1000" b="1" dirty="0"/>
                        <a:t>（令和</a:t>
                      </a:r>
                      <a:r>
                        <a:rPr kumimoji="1" lang="en-US" altLang="ja-JP" sz="1000" b="1" dirty="0"/>
                        <a:t>5</a:t>
                      </a:r>
                      <a:r>
                        <a:rPr kumimoji="1" lang="ja-JP" altLang="en-US" sz="1000" b="1" dirty="0"/>
                        <a:t>年度）</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r>
                        <a:rPr kumimoji="1" lang="ja-JP" altLang="en-US" dirty="0"/>
                        <a:t>単位</a:t>
                      </a: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261270">
                <a:tc>
                  <a:txBody>
                    <a:bodyPr/>
                    <a:lstStyle/>
                    <a:p>
                      <a:pPr algn="ctr"/>
                      <a:r>
                        <a:rPr kumimoji="1" lang="ja-JP" altLang="en-US" sz="1000" dirty="0">
                          <a:latin typeface="+mn-ea"/>
                          <a:ea typeface="+mn-ea"/>
                        </a:rPr>
                        <a:t>実施計画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000">
                          <a:latin typeface="+mn-ea"/>
                          <a:ea typeface="+mn-ea"/>
                        </a:rPr>
                        <a:t>KPI</a:t>
                      </a:r>
                      <a:r>
                        <a:rPr kumimoji="1" lang="ja-JP" altLang="en-US" sz="1000">
                          <a:latin typeface="+mn-ea"/>
                          <a:ea typeface="+mn-ea"/>
                        </a:rPr>
                        <a:t>項目</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000" dirty="0">
                          <a:latin typeface="+mn-ea"/>
                          <a:ea typeface="+mn-ea"/>
                        </a:rPr>
                        <a:t>設定値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t>単位</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CCCFF"/>
                    </a:solidFill>
                  </a:tcPr>
                </a:tc>
                <a:extLst>
                  <a:ext uri="{0D108BD9-81ED-4DB2-BD59-A6C34878D82A}">
                    <a16:rowId xmlns:a16="http://schemas.microsoft.com/office/drawing/2014/main" val="53061669"/>
                  </a:ext>
                </a:extLst>
              </a:tr>
              <a:tr h="261270">
                <a:tc rowSpan="3">
                  <a:txBody>
                    <a:bodyPr/>
                    <a:lstStyle/>
                    <a:p>
                      <a:pPr algn="ctr"/>
                      <a:r>
                        <a:rPr kumimoji="1" lang="ja-JP" altLang="en-US" sz="1000" dirty="0">
                          <a:latin typeface="+mn-ea"/>
                          <a:ea typeface="+mn-ea"/>
                        </a:rPr>
                        <a:t>シーズ掘り起こし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ピッチイベント開催</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139325924"/>
                  </a:ext>
                </a:extLst>
              </a:tr>
              <a:tr h="261270">
                <a:tc vMerge="1">
                  <a:txBody>
                    <a:bodyPr/>
                    <a:lstStyle/>
                    <a:p>
                      <a:pPr algn="ctr"/>
                      <a:r>
                        <a:rPr kumimoji="1" lang="ja-JP" altLang="en-US" sz="1100" dirty="0">
                          <a:latin typeface="+mn-ea"/>
                          <a:ea typeface="+mn-ea"/>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1000" dirty="0"/>
                        <a:t>PoC</a:t>
                      </a:r>
                      <a:r>
                        <a:rPr kumimoji="1" lang="ja-JP" altLang="en-US" sz="1000" dirty="0"/>
                        <a:t>の実施</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32021398"/>
                  </a:ext>
                </a:extLst>
              </a:tr>
              <a:tr h="261270">
                <a:tc vMerge="1">
                  <a:txBody>
                    <a:bodyPr/>
                    <a:lstStyle/>
                    <a:p>
                      <a:pPr algn="ctr"/>
                      <a:r>
                        <a:rPr kumimoji="1" lang="ja-JP" altLang="en-US" sz="1100" dirty="0">
                          <a:latin typeface="+mn-ea"/>
                          <a:ea typeface="+mn-ea"/>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マーケットリサーチの実施</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168241024"/>
                  </a:ext>
                </a:extLst>
              </a:tr>
              <a:tr h="261270">
                <a:tc rowSpan="2">
                  <a:txBody>
                    <a:bodyPr/>
                    <a:lstStyle/>
                    <a:p>
                      <a:pPr algn="ctr"/>
                      <a:r>
                        <a:rPr kumimoji="1" lang="ja-JP" altLang="en-US" sz="1000" dirty="0">
                          <a:latin typeface="+mn-ea"/>
                          <a:ea typeface="+mn-ea"/>
                        </a:rPr>
                        <a:t>組織内</a:t>
                      </a:r>
                      <a:endParaRPr kumimoji="1" lang="en-US" altLang="ja-JP" sz="1000" dirty="0">
                        <a:latin typeface="+mn-ea"/>
                        <a:ea typeface="+mn-ea"/>
                      </a:endParaRPr>
                    </a:p>
                    <a:p>
                      <a:pPr algn="ctr"/>
                      <a:r>
                        <a:rPr kumimoji="1" lang="ja-JP" altLang="en-US" sz="1000" dirty="0">
                          <a:latin typeface="+mn-ea"/>
                          <a:ea typeface="+mn-ea"/>
                        </a:rPr>
                        <a:t>体制</a:t>
                      </a:r>
                      <a:endParaRPr kumimoji="1" lang="en-US" altLang="ja-JP" sz="1000" dirty="0">
                        <a:latin typeface="+mn-ea"/>
                        <a:ea typeface="+mn-ea"/>
                      </a:endParaRPr>
                    </a:p>
                    <a:p>
                      <a:pPr algn="ctr"/>
                      <a:r>
                        <a:rPr kumimoji="1" lang="ja-JP" altLang="en-US" sz="1000" dirty="0">
                          <a:latin typeface="+mn-ea"/>
                          <a:ea typeface="+mn-ea"/>
                        </a:rPr>
                        <a:t>構築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体制整備に必要な人材の雇用</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58846444"/>
                  </a:ext>
                </a:extLst>
              </a:tr>
              <a:tr h="296191">
                <a:tc vMerge="1">
                  <a:txBody>
                    <a:bodyPr/>
                    <a:lstStyle/>
                    <a:p>
                      <a:pPr algn="ctr"/>
                      <a:r>
                        <a:rPr kumimoji="1" lang="ja-JP" altLang="en-US" sz="1100" dirty="0">
                          <a:latin typeface="+mn-ea"/>
                          <a:ea typeface="+mn-ea"/>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アクセラレーターとのマッチング</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499122606"/>
                  </a:ext>
                </a:extLst>
              </a:tr>
              <a:tr h="296191">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7440939"/>
                  </a:ext>
                </a:extLst>
              </a:tr>
            </a:tbl>
          </a:graphicData>
        </a:graphic>
      </p:graphicFrame>
      <p:graphicFrame>
        <p:nvGraphicFramePr>
          <p:cNvPr id="9" name="表 6">
            <a:extLst>
              <a:ext uri="{FF2B5EF4-FFF2-40B4-BE49-F238E27FC236}">
                <a16:creationId xmlns:a16="http://schemas.microsoft.com/office/drawing/2014/main" id="{59C57EB3-D134-7322-AC44-95A0D81CE731}"/>
              </a:ext>
            </a:extLst>
          </p:cNvPr>
          <p:cNvGraphicFramePr>
            <a:graphicFrameLocks noGrp="1"/>
          </p:cNvGraphicFramePr>
          <p:nvPr>
            <p:extLst>
              <p:ext uri="{D42A27DB-BD31-4B8C-83A1-F6EECF244321}">
                <p14:modId xmlns:p14="http://schemas.microsoft.com/office/powerpoint/2010/main" val="3626640405"/>
              </p:ext>
            </p:extLst>
          </p:nvPr>
        </p:nvGraphicFramePr>
        <p:xfrm>
          <a:off x="4233065" y="3790395"/>
          <a:ext cx="2422975" cy="2160002"/>
        </p:xfrm>
        <a:graphic>
          <a:graphicData uri="http://schemas.openxmlformats.org/drawingml/2006/table">
            <a:tbl>
              <a:tblPr firstRow="1" bandRow="1">
                <a:tableStyleId>{2D5ABB26-0587-4C30-8999-92F81FD0307C}</a:tableStyleId>
              </a:tblPr>
              <a:tblGrid>
                <a:gridCol w="1157351">
                  <a:extLst>
                    <a:ext uri="{9D8B030D-6E8A-4147-A177-3AD203B41FA5}">
                      <a16:colId xmlns:a16="http://schemas.microsoft.com/office/drawing/2014/main" val="1463653023"/>
                    </a:ext>
                  </a:extLst>
                </a:gridCol>
                <a:gridCol w="652865">
                  <a:extLst>
                    <a:ext uri="{9D8B030D-6E8A-4147-A177-3AD203B41FA5}">
                      <a16:colId xmlns:a16="http://schemas.microsoft.com/office/drawing/2014/main" val="4180408546"/>
                    </a:ext>
                  </a:extLst>
                </a:gridCol>
                <a:gridCol w="226976">
                  <a:extLst>
                    <a:ext uri="{9D8B030D-6E8A-4147-A177-3AD203B41FA5}">
                      <a16:colId xmlns:a16="http://schemas.microsoft.com/office/drawing/2014/main" val="620806709"/>
                    </a:ext>
                  </a:extLst>
                </a:gridCol>
                <a:gridCol w="385783">
                  <a:extLst>
                    <a:ext uri="{9D8B030D-6E8A-4147-A177-3AD203B41FA5}">
                      <a16:colId xmlns:a16="http://schemas.microsoft.com/office/drawing/2014/main" val="3030616001"/>
                    </a:ext>
                  </a:extLst>
                </a:gridCol>
              </a:tblGrid>
              <a:tr h="260569">
                <a:tc gridSpan="4">
                  <a:txBody>
                    <a:bodyPr/>
                    <a:lstStyle/>
                    <a:p>
                      <a:pPr algn="ctr"/>
                      <a:r>
                        <a:rPr kumimoji="1" lang="en-US" altLang="ja-JP" sz="1000" b="1" dirty="0"/>
                        <a:t>KPI</a:t>
                      </a:r>
                      <a:r>
                        <a:rPr kumimoji="1" lang="ja-JP" altLang="en-US" sz="1000" b="1" dirty="0"/>
                        <a:t>（令和</a:t>
                      </a:r>
                      <a:r>
                        <a:rPr kumimoji="1" lang="en-US" altLang="ja-JP" sz="1000" b="1" dirty="0"/>
                        <a:t>6</a:t>
                      </a:r>
                      <a:r>
                        <a:rPr kumimoji="1" lang="ja-JP" altLang="en-US" sz="1000" b="1" dirty="0"/>
                        <a:t>年度）</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r>
                        <a:rPr kumimoji="1" lang="ja-JP" altLang="en-US" dirty="0"/>
                        <a:t>単位</a:t>
                      </a: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260569">
                <a:tc>
                  <a:txBody>
                    <a:bodyPr/>
                    <a:lstStyle/>
                    <a:p>
                      <a:pPr marL="0" algn="ctr" defTabSz="914400" rtl="0" eaLnBrk="1" latinLnBrk="0" hangingPunct="1"/>
                      <a:r>
                        <a:rPr kumimoji="1" lang="ja-JP" altLang="en-US" sz="1000" kern="1200" dirty="0">
                          <a:solidFill>
                            <a:schemeClr val="tx1"/>
                          </a:solidFill>
                          <a:latin typeface="+mn-ea"/>
                          <a:ea typeface="+mn-ea"/>
                          <a:cs typeface="+mn-cs"/>
                        </a:rPr>
                        <a:t>実施計画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000" dirty="0">
                          <a:latin typeface="+mn-ea"/>
                          <a:ea typeface="+mn-ea"/>
                        </a:rPr>
                        <a:t>KPI</a:t>
                      </a:r>
                      <a:r>
                        <a:rPr kumimoji="1" lang="ja-JP" altLang="en-US" sz="1000" dirty="0">
                          <a:latin typeface="+mn-ea"/>
                          <a:ea typeface="+mn-ea"/>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000" dirty="0">
                          <a:latin typeface="+mn-ea"/>
                          <a:ea typeface="+mn-ea"/>
                        </a:rPr>
                        <a:t>設定値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t>単位</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CCCFF"/>
                    </a:solidFill>
                  </a:tcPr>
                </a:tc>
                <a:extLst>
                  <a:ext uri="{0D108BD9-81ED-4DB2-BD59-A6C34878D82A}">
                    <a16:rowId xmlns:a16="http://schemas.microsoft.com/office/drawing/2014/main" val="53061669"/>
                  </a:ext>
                </a:extLst>
              </a:tr>
              <a:tr h="260569">
                <a:tc rowSpan="2">
                  <a:txBody>
                    <a:bodyPr/>
                    <a:lstStyle/>
                    <a:p>
                      <a:pPr marL="0" algn="ctr" defTabSz="914400" rtl="0" eaLnBrk="1" latinLnBrk="0" hangingPunct="1"/>
                      <a:r>
                        <a:rPr kumimoji="1" lang="ja-JP" altLang="en-US" sz="1000" kern="1200" dirty="0">
                          <a:solidFill>
                            <a:schemeClr val="tx1"/>
                          </a:solidFill>
                          <a:latin typeface="+mn-ea"/>
                          <a:ea typeface="+mn-ea"/>
                          <a:cs typeface="+mn-cs"/>
                        </a:rPr>
                        <a:t>○○</a:t>
                      </a:r>
                      <a:endParaRPr kumimoji="1" lang="en-US" altLang="ja-JP" sz="1000" kern="1200" dirty="0">
                        <a:solidFill>
                          <a:schemeClr val="tx1"/>
                        </a:solidFill>
                        <a:latin typeface="+mn-ea"/>
                        <a:ea typeface="+mn-ea"/>
                        <a:cs typeface="+mn-cs"/>
                      </a:endParaRPr>
                    </a:p>
                    <a:p>
                      <a:pPr marL="0" algn="ctr" defTabSz="914400" rtl="0" eaLnBrk="1" latinLnBrk="0" hangingPunct="1"/>
                      <a:endParaRPr kumimoji="1" lang="ja-JP" altLang="en-US" sz="1000" kern="1200" dirty="0">
                        <a:solidFill>
                          <a:schemeClr val="tx1"/>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回</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32021398"/>
                  </a:ext>
                </a:extLst>
              </a:tr>
              <a:tr h="260569">
                <a:tc vMerge="1">
                  <a:txBody>
                    <a:bodyPr/>
                    <a:lstStyle/>
                    <a:p>
                      <a:pPr algn="ctr"/>
                      <a:r>
                        <a:rPr kumimoji="1" lang="ja-JP" altLang="en-US" sz="1100" dirty="0">
                          <a:latin typeface="+mn-ea"/>
                          <a:ea typeface="+mn-ea"/>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168241024"/>
                  </a:ext>
                </a:extLst>
              </a:tr>
              <a:tr h="260569">
                <a:tc rowSpan="3">
                  <a:txBody>
                    <a:bodyPr/>
                    <a:lstStyle/>
                    <a:p>
                      <a:pPr marL="0" algn="ctr" defTabSz="914400" rtl="0" eaLnBrk="1" latinLnBrk="0" hangingPunct="1"/>
                      <a:r>
                        <a:rPr kumimoji="1" lang="ja-JP" altLang="en-US" sz="1000" kern="1200" dirty="0">
                          <a:solidFill>
                            <a:schemeClr val="tx1"/>
                          </a:solidFill>
                          <a:latin typeface="+mn-ea"/>
                          <a:ea typeface="+mn-ea"/>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58846444"/>
                  </a:ext>
                </a:extLst>
              </a:tr>
              <a:tr h="285719">
                <a:tc vMerge="1">
                  <a:txBody>
                    <a:bodyPr/>
                    <a:lstStyle/>
                    <a:p>
                      <a:pPr algn="ctr"/>
                      <a:r>
                        <a:rPr kumimoji="1" lang="ja-JP" altLang="en-US" sz="1100" dirty="0">
                          <a:latin typeface="+mn-ea"/>
                          <a:ea typeface="+mn-ea"/>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499122606"/>
                  </a:ext>
                </a:extLst>
              </a:tr>
              <a:tr h="285719">
                <a:tc vMerge="1">
                  <a:txBody>
                    <a:bodyPr/>
                    <a:lstStyle/>
                    <a:p>
                      <a:pPr algn="ctr"/>
                      <a:r>
                        <a:rPr kumimoji="1" lang="ja-JP" altLang="en-US" sz="1100" dirty="0">
                          <a:latin typeface="+mn-ea"/>
                          <a:ea typeface="+mn-ea"/>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件</a:t>
                      </a:r>
                      <a:endParaRPr kumimoji="1" lang="en-US" altLang="ja-JP" sz="1000" dirty="0">
                        <a:solidFill>
                          <a:schemeClr val="tx1"/>
                        </a:solidFill>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161037630"/>
                  </a:ext>
                </a:extLst>
              </a:tr>
              <a:tr h="285719">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000" dirty="0">
                          <a:latin typeface="+mn-ea"/>
                          <a:ea typeface="+mn-ea"/>
                        </a:rPr>
                        <a:t>…</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363339"/>
                  </a:ext>
                </a:extLst>
              </a:tr>
            </a:tbl>
          </a:graphicData>
        </a:graphic>
      </p:graphicFrame>
      <p:graphicFrame>
        <p:nvGraphicFramePr>
          <p:cNvPr id="10" name="表 6">
            <a:extLst>
              <a:ext uri="{FF2B5EF4-FFF2-40B4-BE49-F238E27FC236}">
                <a16:creationId xmlns:a16="http://schemas.microsoft.com/office/drawing/2014/main" id="{1CF2EA88-E796-348A-4D0C-BC2D259428DD}"/>
              </a:ext>
            </a:extLst>
          </p:cNvPr>
          <p:cNvGraphicFramePr>
            <a:graphicFrameLocks noGrp="1"/>
          </p:cNvGraphicFramePr>
          <p:nvPr>
            <p:extLst>
              <p:ext uri="{D42A27DB-BD31-4B8C-83A1-F6EECF244321}">
                <p14:modId xmlns:p14="http://schemas.microsoft.com/office/powerpoint/2010/main" val="985878302"/>
              </p:ext>
            </p:extLst>
          </p:nvPr>
        </p:nvGraphicFramePr>
        <p:xfrm>
          <a:off x="6996113" y="3790395"/>
          <a:ext cx="2317371" cy="1412606"/>
        </p:xfrm>
        <a:graphic>
          <a:graphicData uri="http://schemas.openxmlformats.org/drawingml/2006/table">
            <a:tbl>
              <a:tblPr firstRow="1" bandRow="1">
                <a:tableStyleId>{2D5ABB26-0587-4C30-8999-92F81FD0307C}</a:tableStyleId>
              </a:tblPr>
              <a:tblGrid>
                <a:gridCol w="1792939">
                  <a:extLst>
                    <a:ext uri="{9D8B030D-6E8A-4147-A177-3AD203B41FA5}">
                      <a16:colId xmlns:a16="http://schemas.microsoft.com/office/drawing/2014/main" val="1463653023"/>
                    </a:ext>
                  </a:extLst>
                </a:gridCol>
                <a:gridCol w="524432">
                  <a:extLst>
                    <a:ext uri="{9D8B030D-6E8A-4147-A177-3AD203B41FA5}">
                      <a16:colId xmlns:a16="http://schemas.microsoft.com/office/drawing/2014/main" val="620806709"/>
                    </a:ext>
                  </a:extLst>
                </a:gridCol>
              </a:tblGrid>
              <a:tr h="528686">
                <a:tc gridSpan="2">
                  <a:txBody>
                    <a:bodyPr/>
                    <a:lstStyle/>
                    <a:p>
                      <a:pPr algn="ctr"/>
                      <a:r>
                        <a:rPr kumimoji="1" lang="ja-JP" altLang="en-US" sz="1000" b="1" dirty="0"/>
                        <a:t>目標（令和</a:t>
                      </a:r>
                      <a:r>
                        <a:rPr kumimoji="1" lang="en-US" altLang="ja-JP" sz="1000" b="1" dirty="0"/>
                        <a:t>7</a:t>
                      </a:r>
                      <a:r>
                        <a:rPr kumimoji="1" lang="ja-JP" altLang="en-US" sz="1000" b="1" dirty="0"/>
                        <a:t>年</a:t>
                      </a:r>
                      <a:r>
                        <a:rPr kumimoji="1" lang="en-US" altLang="ja-JP" sz="1000" b="1" dirty="0"/>
                        <a:t>3</a:t>
                      </a:r>
                      <a:r>
                        <a:rPr kumimoji="1" lang="ja-JP" altLang="en-US" sz="1000" b="1" dirty="0"/>
                        <a:t>月末時点）</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155311">
                <a:tc>
                  <a:txBody>
                    <a:bodyPr/>
                    <a:lstStyle/>
                    <a:p>
                      <a:pPr algn="ctr"/>
                      <a:r>
                        <a:rPr kumimoji="1" lang="ja-JP" altLang="en-US" sz="1000" dirty="0">
                          <a:solidFill>
                            <a:schemeClr val="tx1"/>
                          </a:solidFill>
                          <a:latin typeface="+mn-ea"/>
                          <a:ea typeface="+mn-ea"/>
                        </a:rPr>
                        <a:t>シーズの事業化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latin typeface="+mn-ea"/>
                          <a:ea typeface="+mn-ea"/>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3061669"/>
                  </a:ext>
                </a:extLst>
              </a:tr>
              <a:tr h="155311">
                <a:tc>
                  <a:txBody>
                    <a:bodyPr/>
                    <a:lstStyle/>
                    <a:p>
                      <a:pPr algn="ctr"/>
                      <a:r>
                        <a:rPr kumimoji="1" lang="ja-JP" altLang="en-US" sz="1000" dirty="0">
                          <a:latin typeface="+mn-ea"/>
                          <a:ea typeface="+mn-ea"/>
                        </a:rPr>
                        <a:t>アクセラレータープログラムの提供開始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latin typeface="+mn-ea"/>
                          <a:ea typeface="+mn-ea"/>
                        </a:rPr>
                        <a:t>○社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672564677"/>
                  </a:ext>
                </a:extLst>
              </a:tr>
              <a:tr h="155311">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9946446"/>
                  </a:ext>
                </a:extLst>
              </a:tr>
            </a:tbl>
          </a:graphicData>
        </a:graphic>
      </p:graphicFrame>
      <p:sp>
        <p:nvSpPr>
          <p:cNvPr id="11" name="二等辺三角形 10">
            <a:extLst>
              <a:ext uri="{FF2B5EF4-FFF2-40B4-BE49-F238E27FC236}">
                <a16:creationId xmlns:a16="http://schemas.microsoft.com/office/drawing/2014/main" id="{7805E9F1-B8BC-4C0D-F358-F7CB2904B48C}"/>
              </a:ext>
            </a:extLst>
          </p:cNvPr>
          <p:cNvSpPr/>
          <p:nvPr/>
        </p:nvSpPr>
        <p:spPr>
          <a:xfrm rot="5400000">
            <a:off x="3808337" y="4678949"/>
            <a:ext cx="615413" cy="1523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2" name="二等辺三角形 11">
            <a:extLst>
              <a:ext uri="{FF2B5EF4-FFF2-40B4-BE49-F238E27FC236}">
                <a16:creationId xmlns:a16="http://schemas.microsoft.com/office/drawing/2014/main" id="{2E2F82F6-1EA6-A058-3767-0A3B64C2C362}"/>
              </a:ext>
            </a:extLst>
          </p:cNvPr>
          <p:cNvSpPr/>
          <p:nvPr/>
        </p:nvSpPr>
        <p:spPr>
          <a:xfrm rot="5400000">
            <a:off x="6458977" y="4678949"/>
            <a:ext cx="615413" cy="1523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3" name="テキスト ボックス 12">
            <a:extLst>
              <a:ext uri="{FF2B5EF4-FFF2-40B4-BE49-F238E27FC236}">
                <a16:creationId xmlns:a16="http://schemas.microsoft.com/office/drawing/2014/main" id="{0814C525-D8FB-1D9C-BB6F-A7CD17FEDD72}"/>
              </a:ext>
            </a:extLst>
          </p:cNvPr>
          <p:cNvSpPr txBox="1"/>
          <p:nvPr/>
        </p:nvSpPr>
        <p:spPr>
          <a:xfrm>
            <a:off x="415924" y="3492039"/>
            <a:ext cx="3436219" cy="338554"/>
          </a:xfrm>
          <a:prstGeom prst="rect">
            <a:avLst/>
          </a:prstGeom>
          <a:noFill/>
        </p:spPr>
        <p:txBody>
          <a:bodyPr wrap="square" rtlCol="0">
            <a:spAutoFit/>
          </a:bodyPr>
          <a:lstStyle/>
          <a:p>
            <a:r>
              <a:rPr kumimoji="1" lang="ja-JP" altLang="en-US" sz="1600" dirty="0">
                <a:latin typeface="Yu Gothic UI" panose="020B0500000000000000" pitchFamily="50" charset="-128"/>
                <a:ea typeface="Yu Gothic UI" panose="020B0500000000000000" pitchFamily="50" charset="-128"/>
              </a:rPr>
              <a:t>（下表はあくまで一例です）</a:t>
            </a:r>
          </a:p>
        </p:txBody>
      </p:sp>
      <p:sp>
        <p:nvSpPr>
          <p:cNvPr id="14" name="スライド番号プレースホルダー 13">
            <a:extLst>
              <a:ext uri="{FF2B5EF4-FFF2-40B4-BE49-F238E27FC236}">
                <a16:creationId xmlns:a16="http://schemas.microsoft.com/office/drawing/2014/main" id="{57D057E3-8EF0-AB9D-1A46-41D44C966E26}"/>
              </a:ext>
            </a:extLst>
          </p:cNvPr>
          <p:cNvSpPr>
            <a:spLocks noGrp="1"/>
          </p:cNvSpPr>
          <p:nvPr>
            <p:ph type="sldNum" sz="quarter" idx="12"/>
          </p:nvPr>
        </p:nvSpPr>
        <p:spPr/>
        <p:txBody>
          <a:bodyPr/>
          <a:lstStyle/>
          <a:p>
            <a:fld id="{086E3A1A-9A09-43B1-BA8C-30631DABF248}" type="slidenum">
              <a:rPr kumimoji="1" lang="ja-JP" altLang="en-US" smtClean="0"/>
              <a:pPr/>
              <a:t>5</a:t>
            </a:fld>
            <a:endParaRPr kumimoji="1" lang="ja-JP" altLang="en-US" dirty="0"/>
          </a:p>
        </p:txBody>
      </p:sp>
      <p:sp>
        <p:nvSpPr>
          <p:cNvPr id="2" name="正方形/長方形 1">
            <a:extLst>
              <a:ext uri="{FF2B5EF4-FFF2-40B4-BE49-F238E27FC236}">
                <a16:creationId xmlns:a16="http://schemas.microsoft.com/office/drawing/2014/main" id="{34F63EC6-55F3-3190-381C-1CBE6DE8C3F0}"/>
              </a:ext>
            </a:extLst>
          </p:cNvPr>
          <p:cNvSpPr/>
          <p:nvPr/>
        </p:nvSpPr>
        <p:spPr>
          <a:xfrm>
            <a:off x="569495" y="1256644"/>
            <a:ext cx="8460000" cy="2094481"/>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支援タイプを踏まえた上で、ビジョン・目標達成に向けてどのような取組が必要で、協定期間内にはどのような取組を行っていくか</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実施計画を踏まえ、年度ごとに設定した</a:t>
            </a:r>
            <a:r>
              <a:rPr kumimoji="1" lang="en-US" altLang="ja-JP" sz="1600" dirty="0">
                <a:solidFill>
                  <a:schemeClr val="tx1"/>
                </a:solidFill>
                <a:latin typeface="+mn-ea"/>
              </a:rPr>
              <a:t>KPI</a:t>
            </a:r>
            <a:r>
              <a:rPr kumimoji="1" lang="ja-JP" altLang="en-US" sz="1600" dirty="0">
                <a:solidFill>
                  <a:schemeClr val="tx1"/>
                </a:solidFill>
                <a:latin typeface="+mn-ea"/>
              </a:rPr>
              <a:t>の内容</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en-US" altLang="ja-JP" sz="1600" dirty="0">
                <a:solidFill>
                  <a:schemeClr val="tx1"/>
                </a:solidFill>
                <a:latin typeface="+mn-ea"/>
              </a:rPr>
              <a:t>KPI</a:t>
            </a:r>
            <a:r>
              <a:rPr kumimoji="1" lang="ja-JP" altLang="en-US" sz="1600" dirty="0">
                <a:solidFill>
                  <a:schemeClr val="tx1"/>
                </a:solidFill>
                <a:latin typeface="+mn-ea"/>
              </a:rPr>
              <a:t>とビジョン・目標の紐づけ（設定した</a:t>
            </a:r>
            <a:r>
              <a:rPr kumimoji="1" lang="en-US" altLang="ja-JP" sz="1600" dirty="0">
                <a:solidFill>
                  <a:schemeClr val="tx1"/>
                </a:solidFill>
                <a:latin typeface="+mn-ea"/>
              </a:rPr>
              <a:t>KPI</a:t>
            </a:r>
            <a:r>
              <a:rPr kumimoji="1" lang="ja-JP" altLang="en-US" sz="1600" dirty="0">
                <a:solidFill>
                  <a:schemeClr val="tx1"/>
                </a:solidFill>
                <a:latin typeface="+mn-ea"/>
              </a:rPr>
              <a:t>の達成が、ビジョン・目標の達成にどう寄与するかについての説明）</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924146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5200"/>
            <a:ext cx="6751158" cy="626701"/>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３　大学のスタートアップ支援体制の課題への認識、</a:t>
            </a:r>
          </a:p>
          <a:p>
            <a:pPr>
              <a:spcBef>
                <a:spcPts val="0"/>
              </a:spcBef>
              <a:buSzPct val="100000"/>
            </a:pPr>
            <a:r>
              <a:rPr kumimoji="1" lang="ja-JP" altLang="en-US" b="1" dirty="0"/>
              <a:t>　　レベルアップのポテンシャル</a:t>
            </a:r>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B62EDC7C-0799-8404-C54E-AA24F271E801}"/>
              </a:ext>
            </a:extLst>
          </p:cNvPr>
          <p:cNvSpPr>
            <a:spLocks noGrp="1"/>
          </p:cNvSpPr>
          <p:nvPr>
            <p:ph type="sldNum" sz="quarter" idx="12"/>
          </p:nvPr>
        </p:nvSpPr>
        <p:spPr/>
        <p:txBody>
          <a:bodyPr/>
          <a:lstStyle/>
          <a:p>
            <a:fld id="{086E3A1A-9A09-43B1-BA8C-30631DABF248}" type="slidenum">
              <a:rPr kumimoji="1" lang="ja-JP" altLang="en-US" smtClean="0"/>
              <a:pPr/>
              <a:t>6</a:t>
            </a:fld>
            <a:endParaRPr kumimoji="1" lang="ja-JP" altLang="en-US" dirty="0"/>
          </a:p>
        </p:txBody>
      </p:sp>
      <p:sp>
        <p:nvSpPr>
          <p:cNvPr id="3" name="正方形/長方形 2">
            <a:extLst>
              <a:ext uri="{FF2B5EF4-FFF2-40B4-BE49-F238E27FC236}">
                <a16:creationId xmlns:a16="http://schemas.microsoft.com/office/drawing/2014/main" id="{CB371729-9719-A26E-61C1-23DB2781FD28}"/>
              </a:ext>
            </a:extLst>
          </p:cNvPr>
          <p:cNvSpPr/>
          <p:nvPr/>
        </p:nvSpPr>
        <p:spPr>
          <a:xfrm>
            <a:off x="608232" y="3444163"/>
            <a:ext cx="8460000" cy="141924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今までに行ってきた取組、スタートアップ支援体制整備に向けた検討状況</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理事／研究者等の学内意見、方針</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大学発スタートアップの創出が将来的に促進されると考える根拠、ポテンシャル</a:t>
            </a:r>
          </a:p>
        </p:txBody>
      </p:sp>
      <p:sp>
        <p:nvSpPr>
          <p:cNvPr id="5" name="正方形/長方形 4">
            <a:extLst>
              <a:ext uri="{FF2B5EF4-FFF2-40B4-BE49-F238E27FC236}">
                <a16:creationId xmlns:a16="http://schemas.microsoft.com/office/drawing/2014/main" id="{E7C8A93F-6B40-07BE-1132-F1A73A611C2E}"/>
              </a:ext>
            </a:extLst>
          </p:cNvPr>
          <p:cNvSpPr/>
          <p:nvPr/>
        </p:nvSpPr>
        <p:spPr bwMode="gray">
          <a:xfrm>
            <a:off x="597600" y="1661365"/>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ja-JP" sz="1600" kern="100" dirty="0">
                <a:effectLst/>
                <a:latin typeface="游明朝" panose="02020400000000000000" pitchFamily="18" charset="-128"/>
                <a:ea typeface="游ゴシック" panose="020B0400000000000000" pitchFamily="50" charset="-128"/>
                <a:cs typeface="Times New Roman" panose="02020603050405020304" pitchFamily="18" charset="0"/>
              </a:rPr>
              <a:t>大学のスタートアップ創出支援体制に対して</a:t>
            </a:r>
            <a:r>
              <a:rPr lang="ja-JP" altLang="en-US" sz="1600" kern="100" dirty="0">
                <a:latin typeface="游明朝" panose="02020400000000000000" pitchFamily="18" charset="-128"/>
                <a:ea typeface="游ゴシック" panose="020B0400000000000000" pitchFamily="50" charset="-128"/>
                <a:cs typeface="Times New Roman" panose="02020603050405020304" pitchFamily="18" charset="0"/>
              </a:rPr>
              <a:t>適切な</a:t>
            </a:r>
            <a:r>
              <a:rPr lang="ja-JP" altLang="ja-JP" sz="1600" kern="100" dirty="0">
                <a:effectLst/>
                <a:latin typeface="游明朝" panose="02020400000000000000" pitchFamily="18" charset="-128"/>
                <a:ea typeface="游ゴシック" panose="020B0400000000000000" pitchFamily="50" charset="-128"/>
                <a:cs typeface="Times New Roman" panose="02020603050405020304" pitchFamily="18" charset="0"/>
              </a:rPr>
              <a:t>課題意識を持っているか</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7" name="正方形/長方形 6">
            <a:extLst>
              <a:ext uri="{FF2B5EF4-FFF2-40B4-BE49-F238E27FC236}">
                <a16:creationId xmlns:a16="http://schemas.microsoft.com/office/drawing/2014/main" id="{A68DD44D-ADE0-FDCF-845B-65C32CEDCA8C}"/>
              </a:ext>
            </a:extLst>
          </p:cNvPr>
          <p:cNvSpPr/>
          <p:nvPr/>
        </p:nvSpPr>
        <p:spPr bwMode="gray">
          <a:xfrm>
            <a:off x="597600" y="2107065"/>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lang="ja-JP" altLang="en-US" sz="1600" dirty="0">
                <a:effectLst/>
                <a:ea typeface="游ゴシック" panose="020B0400000000000000" pitchFamily="50" charset="-128"/>
                <a:cs typeface="Times New Roman" panose="02020603050405020304" pitchFamily="18" charset="0"/>
              </a:rPr>
              <a:t>本事業において行う予定の新たな試みの必要性について説明できているか</a:t>
            </a:r>
            <a:endParaRPr kumimoji="1" lang="ja-JP" altLang="en-US" sz="1600" dirty="0">
              <a:latin typeface="+mn-ea"/>
            </a:endParaRPr>
          </a:p>
        </p:txBody>
      </p:sp>
      <p:sp>
        <p:nvSpPr>
          <p:cNvPr id="8" name="正方形/長方形 7">
            <a:extLst>
              <a:ext uri="{FF2B5EF4-FFF2-40B4-BE49-F238E27FC236}">
                <a16:creationId xmlns:a16="http://schemas.microsoft.com/office/drawing/2014/main" id="{DA8BFA88-F631-F69F-A73F-3E55951E51B8}"/>
              </a:ext>
            </a:extLst>
          </p:cNvPr>
          <p:cNvSpPr/>
          <p:nvPr/>
        </p:nvSpPr>
        <p:spPr bwMode="gray">
          <a:xfrm>
            <a:off x="597600" y="2552765"/>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ja-JP" sz="1600" spc="-150" dirty="0">
                <a:effectLst/>
                <a:ea typeface="游ゴシック" panose="020B0400000000000000" pitchFamily="50" charset="-128"/>
                <a:cs typeface="Times New Roman" panose="02020603050405020304" pitchFamily="18" charset="0"/>
              </a:rPr>
              <a:t>本事業を通じた課題解決により体制のレベルアップを図ることができ</a:t>
            </a:r>
            <a:r>
              <a:rPr lang="ja-JP" altLang="en-US" sz="1600" spc="-150" dirty="0">
                <a:effectLst/>
                <a:ea typeface="游ゴシック" panose="020B0400000000000000" pitchFamily="50" charset="-128"/>
                <a:cs typeface="Times New Roman" panose="02020603050405020304" pitchFamily="18" charset="0"/>
              </a:rPr>
              <a:t>る見込みがあるか</a:t>
            </a:r>
            <a:endParaRPr lang="ja-JP" altLang="ja-JP" sz="1600" kern="100" spc="-15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0" name="正方形/長方形 9">
            <a:extLst>
              <a:ext uri="{FF2B5EF4-FFF2-40B4-BE49-F238E27FC236}">
                <a16:creationId xmlns:a16="http://schemas.microsoft.com/office/drawing/2014/main" id="{0C51FC8B-93D2-5865-76B4-9953E40C7E66}"/>
              </a:ext>
            </a:extLst>
          </p:cNvPr>
          <p:cNvSpPr/>
          <p:nvPr/>
        </p:nvSpPr>
        <p:spPr bwMode="gray">
          <a:xfrm>
            <a:off x="597600" y="2998465"/>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学内の体制構築に向けた協力体制が取られているか</a:t>
            </a:r>
          </a:p>
        </p:txBody>
      </p:sp>
    </p:spTree>
    <p:extLst>
      <p:ext uri="{BB962C8B-B14F-4D97-AF65-F5344CB8AC3E}">
        <p14:creationId xmlns:p14="http://schemas.microsoft.com/office/powerpoint/2010/main" val="751846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４　実施に向けた主体性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03268" y="982949"/>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54457"/>
            <a:ext cx="8460000" cy="648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コーディネーターを含め外部の支援も受けながら、大学等の役割を主体的に果たすことのできる体制が構築されているか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804823"/>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各主体が十分に連携して事業を推進する体制となっているか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10" name="テキスト ボックス 9"/>
          <p:cNvSpPr txBox="1"/>
          <p:nvPr/>
        </p:nvSpPr>
        <p:spPr>
          <a:xfrm>
            <a:off x="597600" y="2460782"/>
            <a:ext cx="3436219" cy="338554"/>
          </a:xfrm>
          <a:prstGeom prst="rect">
            <a:avLst/>
          </a:prstGeom>
          <a:noFill/>
        </p:spPr>
        <p:txBody>
          <a:bodyPr wrap="square" rtlCol="0">
            <a:spAutoFit/>
          </a:bodyPr>
          <a:lstStyle/>
          <a:p>
            <a:r>
              <a:rPr kumimoji="1" lang="ja-JP" altLang="en-US" sz="1600" dirty="0"/>
              <a:t>（グループでの応募の場合）</a:t>
            </a:r>
          </a:p>
        </p:txBody>
      </p:sp>
      <p:sp>
        <p:nvSpPr>
          <p:cNvPr id="2" name="スライド番号プレースホルダー 1">
            <a:extLst>
              <a:ext uri="{FF2B5EF4-FFF2-40B4-BE49-F238E27FC236}">
                <a16:creationId xmlns:a16="http://schemas.microsoft.com/office/drawing/2014/main" id="{9A62948A-AF61-65E5-4517-8E451E291EB0}"/>
              </a:ext>
            </a:extLst>
          </p:cNvPr>
          <p:cNvSpPr>
            <a:spLocks noGrp="1"/>
          </p:cNvSpPr>
          <p:nvPr>
            <p:ph type="sldNum" sz="quarter" idx="12"/>
          </p:nvPr>
        </p:nvSpPr>
        <p:spPr/>
        <p:txBody>
          <a:bodyPr/>
          <a:lstStyle/>
          <a:p>
            <a:fld id="{086E3A1A-9A09-43B1-BA8C-30631DABF248}" type="slidenum">
              <a:rPr kumimoji="1" lang="ja-JP" altLang="en-US" smtClean="0"/>
              <a:pPr/>
              <a:t>7</a:t>
            </a:fld>
            <a:endParaRPr kumimoji="1" lang="ja-JP" altLang="en-US" dirty="0"/>
          </a:p>
        </p:txBody>
      </p:sp>
      <p:sp>
        <p:nvSpPr>
          <p:cNvPr id="7" name="正方形/長方形 6">
            <a:extLst>
              <a:ext uri="{FF2B5EF4-FFF2-40B4-BE49-F238E27FC236}">
                <a16:creationId xmlns:a16="http://schemas.microsoft.com/office/drawing/2014/main" id="{1881E36F-674D-8C74-D627-3CF506C2A0AC}"/>
              </a:ext>
            </a:extLst>
          </p:cNvPr>
          <p:cNvSpPr/>
          <p:nvPr/>
        </p:nvSpPr>
        <p:spPr>
          <a:xfrm>
            <a:off x="597599" y="3354353"/>
            <a:ext cx="8460000" cy="139906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6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事業実施にあたっての体制図、各部署の役割や責任の範囲</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他ステークホルダーとの連携体制</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グループでの応募の場合、各主体の役割等が分かる体制図</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360071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予算計画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166951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en-US" altLang="ja-JP" sz="1600" dirty="0">
                <a:latin typeface="+mn-ea"/>
              </a:rPr>
              <a:t>KPI</a:t>
            </a:r>
            <a:r>
              <a:rPr kumimoji="1" lang="ja-JP" altLang="en-US" sz="1600" dirty="0">
                <a:latin typeface="+mn-ea"/>
              </a:rPr>
              <a:t>の達成に向けて、適切な申請額が設定されているか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D3C38FCC-00EC-EE0D-106B-5F1273028491}"/>
              </a:ext>
            </a:extLst>
          </p:cNvPr>
          <p:cNvSpPr>
            <a:spLocks noGrp="1"/>
          </p:cNvSpPr>
          <p:nvPr>
            <p:ph type="sldNum" sz="quarter" idx="12"/>
          </p:nvPr>
        </p:nvSpPr>
        <p:spPr/>
        <p:txBody>
          <a:bodyPr/>
          <a:lstStyle/>
          <a:p>
            <a:fld id="{086E3A1A-9A09-43B1-BA8C-30631DABF248}" type="slidenum">
              <a:rPr kumimoji="1" lang="ja-JP" altLang="en-US" smtClean="0"/>
              <a:pPr/>
              <a:t>8</a:t>
            </a:fld>
            <a:endParaRPr kumimoji="1" lang="ja-JP" altLang="en-US" dirty="0"/>
          </a:p>
        </p:txBody>
      </p:sp>
      <p:sp>
        <p:nvSpPr>
          <p:cNvPr id="3" name="正方形/長方形 2">
            <a:extLst>
              <a:ext uri="{FF2B5EF4-FFF2-40B4-BE49-F238E27FC236}">
                <a16:creationId xmlns:a16="http://schemas.microsoft.com/office/drawing/2014/main" id="{EDC56DB0-862D-E9AD-6491-148B60EA4445}"/>
              </a:ext>
            </a:extLst>
          </p:cNvPr>
          <p:cNvSpPr/>
          <p:nvPr/>
        </p:nvSpPr>
        <p:spPr>
          <a:xfrm>
            <a:off x="597598" y="2123364"/>
            <a:ext cx="8460000" cy="18000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180975" lvl="1" indent="-180975">
              <a:spcBef>
                <a:spcPts val="1200"/>
              </a:spcBef>
              <a:buFont typeface="Wingdings" panose="05000000000000000000" pitchFamily="2" charset="2"/>
              <a:buChar char="n"/>
            </a:pPr>
            <a:r>
              <a:rPr kumimoji="1" lang="ja-JP" altLang="en-US" sz="1600" dirty="0">
                <a:solidFill>
                  <a:schemeClr val="tx1"/>
                </a:solidFill>
                <a:latin typeface="+mn-ea"/>
              </a:rPr>
              <a:t>「２</a:t>
            </a:r>
            <a:r>
              <a:rPr kumimoji="1" lang="en-US" altLang="ja-JP" sz="1600" dirty="0">
                <a:solidFill>
                  <a:schemeClr val="tx1"/>
                </a:solidFill>
                <a:latin typeface="+mn-ea"/>
              </a:rPr>
              <a:t>.</a:t>
            </a:r>
            <a:r>
              <a:rPr kumimoji="1" lang="ja-JP" altLang="en-US" sz="1600" dirty="0">
                <a:solidFill>
                  <a:schemeClr val="tx1"/>
                </a:solidFill>
              </a:rPr>
              <a:t>実施計画・</a:t>
            </a:r>
            <a:r>
              <a:rPr kumimoji="1" lang="en-US" altLang="ja-JP" sz="1600" dirty="0">
                <a:solidFill>
                  <a:schemeClr val="tx1"/>
                </a:solidFill>
                <a:latin typeface="+mn-ea"/>
              </a:rPr>
              <a:t> KPI</a:t>
            </a:r>
            <a:r>
              <a:rPr kumimoji="1" lang="ja-JP" altLang="en-US" sz="1600" dirty="0">
                <a:solidFill>
                  <a:schemeClr val="tx1"/>
                </a:solidFill>
              </a:rPr>
              <a:t>の設定」</a:t>
            </a:r>
            <a:r>
              <a:rPr kumimoji="1" lang="ja-JP" altLang="en-US" sz="1600" dirty="0">
                <a:solidFill>
                  <a:schemeClr val="tx1"/>
                </a:solidFill>
                <a:latin typeface="+mn-ea"/>
              </a:rPr>
              <a:t>で、設定した</a:t>
            </a:r>
            <a:r>
              <a:rPr kumimoji="1" lang="en-US" altLang="ja-JP" sz="1600" dirty="0">
                <a:solidFill>
                  <a:schemeClr val="tx1"/>
                </a:solidFill>
                <a:latin typeface="+mn-ea"/>
              </a:rPr>
              <a:t>KPI</a:t>
            </a:r>
            <a:r>
              <a:rPr kumimoji="1" lang="ja-JP" altLang="en-US" sz="1600" dirty="0">
                <a:solidFill>
                  <a:schemeClr val="tx1"/>
                </a:solidFill>
                <a:latin typeface="+mn-ea"/>
              </a:rPr>
              <a:t>項目ごとの申請額及び全体の申請額（</a:t>
            </a:r>
            <a:r>
              <a:rPr kumimoji="1" lang="en-US" altLang="ja-JP" sz="1600" dirty="0">
                <a:solidFill>
                  <a:schemeClr val="tx1"/>
                </a:solidFill>
                <a:latin typeface="+mn-ea"/>
              </a:rPr>
              <a:t>KPI</a:t>
            </a:r>
            <a:r>
              <a:rPr kumimoji="1" lang="ja-JP" altLang="en-US" sz="1600" dirty="0">
                <a:solidFill>
                  <a:schemeClr val="tx1"/>
                </a:solidFill>
                <a:latin typeface="+mn-ea"/>
              </a:rPr>
              <a:t>項目ごとの申請額の合計）</a:t>
            </a:r>
            <a:endParaRPr kumimoji="1" lang="en-US" altLang="ja-JP" sz="1600" dirty="0">
              <a:solidFill>
                <a:schemeClr val="tx1"/>
              </a:solidFill>
              <a:latin typeface="+mn-ea"/>
            </a:endParaRPr>
          </a:p>
          <a:p>
            <a:pPr marL="180975" lvl="1" indent="-180975">
              <a:spcBef>
                <a:spcPts val="1200"/>
              </a:spcBef>
              <a:buFont typeface="Wingdings" panose="05000000000000000000" pitchFamily="2" charset="2"/>
              <a:buChar char="n"/>
            </a:pPr>
            <a:r>
              <a:rPr kumimoji="1" lang="en-US" altLang="ja-JP" sz="1600" dirty="0">
                <a:solidFill>
                  <a:schemeClr val="tx1"/>
                </a:solidFill>
                <a:latin typeface="+mn-ea"/>
              </a:rPr>
              <a:t>【</a:t>
            </a:r>
            <a:r>
              <a:rPr kumimoji="1" lang="ja-JP" altLang="en-US" sz="1600" dirty="0">
                <a:solidFill>
                  <a:schemeClr val="tx1"/>
                </a:solidFill>
                <a:latin typeface="+mn-ea"/>
              </a:rPr>
              <a:t>申請額</a:t>
            </a:r>
            <a:r>
              <a:rPr kumimoji="1" lang="ja-JP" altLang="en-US" sz="1600" dirty="0" smtClean="0">
                <a:solidFill>
                  <a:schemeClr val="tx1"/>
                </a:solidFill>
                <a:latin typeface="+mn-ea"/>
              </a:rPr>
              <a:t>上限（税込）</a:t>
            </a:r>
            <a:r>
              <a:rPr kumimoji="1" lang="en-US" altLang="ja-JP" sz="1600" dirty="0" smtClean="0">
                <a:solidFill>
                  <a:schemeClr val="tx1"/>
                </a:solidFill>
                <a:latin typeface="+mn-ea"/>
              </a:rPr>
              <a:t>】</a:t>
            </a:r>
            <a:r>
              <a:rPr kumimoji="1" lang="ja-JP" altLang="en-US" sz="1600" dirty="0">
                <a:solidFill>
                  <a:schemeClr val="tx1"/>
                </a:solidFill>
                <a:latin typeface="+mn-ea"/>
              </a:rPr>
              <a:t>令和</a:t>
            </a:r>
            <a:r>
              <a:rPr kumimoji="1" lang="en-US" altLang="ja-JP" sz="1600" dirty="0">
                <a:solidFill>
                  <a:schemeClr val="tx1"/>
                </a:solidFill>
                <a:latin typeface="+mn-ea"/>
              </a:rPr>
              <a:t>5</a:t>
            </a:r>
            <a:r>
              <a:rPr kumimoji="1" lang="ja-JP" altLang="en-US" sz="1600" dirty="0">
                <a:solidFill>
                  <a:schemeClr val="tx1"/>
                </a:solidFill>
                <a:latin typeface="+mn-ea"/>
              </a:rPr>
              <a:t>年度：</a:t>
            </a:r>
            <a:r>
              <a:rPr kumimoji="1" lang="en-US" altLang="ja-JP" sz="1600" dirty="0" smtClean="0">
                <a:solidFill>
                  <a:schemeClr val="tx1"/>
                </a:solidFill>
                <a:latin typeface="+mn-ea"/>
              </a:rPr>
              <a:t>2,200</a:t>
            </a:r>
            <a:r>
              <a:rPr kumimoji="1" lang="ja-JP" altLang="en-US" sz="1600" dirty="0">
                <a:solidFill>
                  <a:schemeClr val="tx1"/>
                </a:solidFill>
                <a:latin typeface="+mn-ea"/>
              </a:rPr>
              <a:t>万円、令和</a:t>
            </a:r>
            <a:r>
              <a:rPr kumimoji="1" lang="en-US" altLang="ja-JP" sz="1600" dirty="0">
                <a:solidFill>
                  <a:schemeClr val="tx1"/>
                </a:solidFill>
                <a:latin typeface="+mn-ea"/>
              </a:rPr>
              <a:t>6</a:t>
            </a:r>
            <a:r>
              <a:rPr kumimoji="1" lang="ja-JP" altLang="en-US" sz="1600" dirty="0">
                <a:solidFill>
                  <a:schemeClr val="tx1"/>
                </a:solidFill>
                <a:latin typeface="+mn-ea"/>
              </a:rPr>
              <a:t>年度</a:t>
            </a:r>
            <a:r>
              <a:rPr kumimoji="1" lang="ja-JP" altLang="en-US" sz="1600" dirty="0" smtClean="0">
                <a:solidFill>
                  <a:schemeClr val="tx1"/>
                </a:solidFill>
                <a:latin typeface="+mn-ea"/>
              </a:rPr>
              <a:t>：</a:t>
            </a:r>
            <a:r>
              <a:rPr kumimoji="1" lang="en-US" altLang="ja-JP" sz="1600" smtClean="0">
                <a:solidFill>
                  <a:schemeClr val="tx1"/>
                </a:solidFill>
                <a:latin typeface="+mn-ea"/>
              </a:rPr>
              <a:t>5,115</a:t>
            </a:r>
            <a:r>
              <a:rPr kumimoji="1" lang="ja-JP" altLang="en-US" sz="1600" smtClean="0">
                <a:solidFill>
                  <a:schemeClr val="tx1"/>
                </a:solidFill>
                <a:latin typeface="+mn-ea"/>
              </a:rPr>
              <a:t>万</a:t>
            </a:r>
            <a:r>
              <a:rPr kumimoji="1" lang="ja-JP" altLang="en-US" sz="1600" dirty="0">
                <a:solidFill>
                  <a:schemeClr val="tx1"/>
                </a:solidFill>
                <a:latin typeface="+mn-ea"/>
              </a:rPr>
              <a:t>円</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4251782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予算計画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2" name="スライド番号プレースホルダー 1">
            <a:extLst>
              <a:ext uri="{FF2B5EF4-FFF2-40B4-BE49-F238E27FC236}">
                <a16:creationId xmlns:a16="http://schemas.microsoft.com/office/drawing/2014/main" id="{D3C38FCC-00EC-EE0D-106B-5F1273028491}"/>
              </a:ext>
            </a:extLst>
          </p:cNvPr>
          <p:cNvSpPr>
            <a:spLocks noGrp="1"/>
          </p:cNvSpPr>
          <p:nvPr>
            <p:ph type="sldNum" sz="quarter" idx="12"/>
          </p:nvPr>
        </p:nvSpPr>
        <p:spPr/>
        <p:txBody>
          <a:bodyPr/>
          <a:lstStyle/>
          <a:p>
            <a:fld id="{086E3A1A-9A09-43B1-BA8C-30631DABF248}" type="slidenum">
              <a:rPr kumimoji="1" lang="ja-JP" altLang="en-US" smtClean="0"/>
              <a:pPr/>
              <a:t>9</a:t>
            </a:fld>
            <a:endParaRPr kumimoji="1" lang="ja-JP" altLang="en-US" dirty="0"/>
          </a:p>
        </p:txBody>
      </p:sp>
      <p:sp>
        <p:nvSpPr>
          <p:cNvPr id="5" name="テキスト ボックス 4">
            <a:extLst>
              <a:ext uri="{FF2B5EF4-FFF2-40B4-BE49-F238E27FC236}">
                <a16:creationId xmlns:a16="http://schemas.microsoft.com/office/drawing/2014/main" id="{97FEE040-1E15-507F-1B73-736531E4053E}"/>
              </a:ext>
            </a:extLst>
          </p:cNvPr>
          <p:cNvSpPr txBox="1"/>
          <p:nvPr/>
        </p:nvSpPr>
        <p:spPr>
          <a:xfrm>
            <a:off x="415924" y="1175119"/>
            <a:ext cx="3436219" cy="338554"/>
          </a:xfrm>
          <a:prstGeom prst="rect">
            <a:avLst/>
          </a:prstGeom>
          <a:noFill/>
        </p:spPr>
        <p:txBody>
          <a:bodyPr wrap="square" rtlCol="0">
            <a:spAutoFit/>
          </a:bodyPr>
          <a:lstStyle/>
          <a:p>
            <a:r>
              <a:rPr kumimoji="1" lang="ja-JP" altLang="en-US" sz="1600" dirty="0">
                <a:latin typeface="Yu Gothic UI" panose="020B0500000000000000" pitchFamily="50" charset="-128"/>
                <a:ea typeface="Yu Gothic UI" panose="020B0500000000000000" pitchFamily="50" charset="-128"/>
              </a:rPr>
              <a:t>（下表はあくまで一例です）</a:t>
            </a:r>
          </a:p>
        </p:txBody>
      </p:sp>
      <p:graphicFrame>
        <p:nvGraphicFramePr>
          <p:cNvPr id="8" name="表 7">
            <a:extLst>
              <a:ext uri="{FF2B5EF4-FFF2-40B4-BE49-F238E27FC236}">
                <a16:creationId xmlns:a16="http://schemas.microsoft.com/office/drawing/2014/main" id="{B1FE455A-F8F3-4C01-BB0B-9968B703C3A2}"/>
              </a:ext>
            </a:extLst>
          </p:cNvPr>
          <p:cNvGraphicFramePr>
            <a:graphicFrameLocks noGrp="1"/>
          </p:cNvGraphicFramePr>
          <p:nvPr>
            <p:extLst>
              <p:ext uri="{D42A27DB-BD31-4B8C-83A1-F6EECF244321}">
                <p14:modId xmlns:p14="http://schemas.microsoft.com/office/powerpoint/2010/main" val="4250881866"/>
              </p:ext>
            </p:extLst>
          </p:nvPr>
        </p:nvGraphicFramePr>
        <p:xfrm>
          <a:off x="1127375" y="1513673"/>
          <a:ext cx="7651249" cy="4428387"/>
        </p:xfrm>
        <a:graphic>
          <a:graphicData uri="http://schemas.openxmlformats.org/drawingml/2006/table">
            <a:tbl>
              <a:tblPr firstRow="1" bandRow="1">
                <a:tableStyleId>{2D5ABB26-0587-4C30-8999-92F81FD0307C}</a:tableStyleId>
              </a:tblPr>
              <a:tblGrid>
                <a:gridCol w="230080">
                  <a:extLst>
                    <a:ext uri="{9D8B030D-6E8A-4147-A177-3AD203B41FA5}">
                      <a16:colId xmlns:a16="http://schemas.microsoft.com/office/drawing/2014/main" val="4252237783"/>
                    </a:ext>
                  </a:extLst>
                </a:gridCol>
                <a:gridCol w="1260000">
                  <a:extLst>
                    <a:ext uri="{9D8B030D-6E8A-4147-A177-3AD203B41FA5}">
                      <a16:colId xmlns:a16="http://schemas.microsoft.com/office/drawing/2014/main" val="1638186216"/>
                    </a:ext>
                  </a:extLst>
                </a:gridCol>
                <a:gridCol w="173580">
                  <a:extLst>
                    <a:ext uri="{9D8B030D-6E8A-4147-A177-3AD203B41FA5}">
                      <a16:colId xmlns:a16="http://schemas.microsoft.com/office/drawing/2014/main" val="1463653023"/>
                    </a:ext>
                  </a:extLst>
                </a:gridCol>
                <a:gridCol w="2003951">
                  <a:extLst>
                    <a:ext uri="{9D8B030D-6E8A-4147-A177-3AD203B41FA5}">
                      <a16:colId xmlns:a16="http://schemas.microsoft.com/office/drawing/2014/main" val="2653190123"/>
                    </a:ext>
                  </a:extLst>
                </a:gridCol>
                <a:gridCol w="540000">
                  <a:extLst>
                    <a:ext uri="{9D8B030D-6E8A-4147-A177-3AD203B41FA5}">
                      <a16:colId xmlns:a16="http://schemas.microsoft.com/office/drawing/2014/main" val="540641204"/>
                    </a:ext>
                  </a:extLst>
                </a:gridCol>
                <a:gridCol w="324000">
                  <a:extLst>
                    <a:ext uri="{9D8B030D-6E8A-4147-A177-3AD203B41FA5}">
                      <a16:colId xmlns:a16="http://schemas.microsoft.com/office/drawing/2014/main" val="2556782707"/>
                    </a:ext>
                  </a:extLst>
                </a:gridCol>
                <a:gridCol w="2321718">
                  <a:extLst>
                    <a:ext uri="{9D8B030D-6E8A-4147-A177-3AD203B41FA5}">
                      <a16:colId xmlns:a16="http://schemas.microsoft.com/office/drawing/2014/main" val="3259727446"/>
                    </a:ext>
                  </a:extLst>
                </a:gridCol>
                <a:gridCol w="797920">
                  <a:extLst>
                    <a:ext uri="{9D8B030D-6E8A-4147-A177-3AD203B41FA5}">
                      <a16:colId xmlns:a16="http://schemas.microsoft.com/office/drawing/2014/main" val="2764897806"/>
                    </a:ext>
                  </a:extLst>
                </a:gridCol>
              </a:tblGrid>
              <a:tr h="391464">
                <a:tc>
                  <a:txBody>
                    <a:bodyPr/>
                    <a:lstStyle/>
                    <a:p>
                      <a:pPr algn="ctr"/>
                      <a:endParaRPr kumimoji="1" lang="ja-JP" altLang="en-US" sz="1000" dirty="0">
                        <a:latin typeface="+mn-ea"/>
                        <a:ea typeface="+mn-ea"/>
                      </a:endParaRPr>
                    </a:p>
                  </a:txBody>
                  <a:tcPr marL="74090" marR="74090" marT="37043" marB="37043"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dirty="0">
                          <a:latin typeface="+mn-ea"/>
                          <a:ea typeface="+mn-ea"/>
                        </a:rPr>
                        <a:t>実施計画</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4">
                  <a:txBody>
                    <a:bodyPr/>
                    <a:lstStyle/>
                    <a:p>
                      <a:pPr algn="ctr"/>
                      <a:r>
                        <a:rPr kumimoji="1" lang="en-US" altLang="ja-JP" sz="1000" dirty="0">
                          <a:latin typeface="+mn-ea"/>
                          <a:ea typeface="+mn-ea"/>
                        </a:rPr>
                        <a:t>KPI</a:t>
                      </a:r>
                      <a:endParaRPr kumimoji="1" lang="ja-JP" altLang="en-US" sz="10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latin typeface="+mn-ea"/>
                          <a:ea typeface="+mn-ea"/>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CCCFF"/>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a:latin typeface="+mn-ea"/>
                          <a:ea typeface="+mn-ea"/>
                        </a:rPr>
                        <a:t>主な必要経費</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b="1" dirty="0">
                          <a:latin typeface="+mn-ea"/>
                          <a:ea typeface="+mn-ea"/>
                        </a:rPr>
                        <a:t>申請額</a:t>
                      </a:r>
                      <a:r>
                        <a:rPr kumimoji="1" lang="en-US" altLang="ja-JP" sz="1000" b="1" dirty="0">
                          <a:latin typeface="+mn-ea"/>
                          <a:ea typeface="+mn-ea"/>
                        </a:rPr>
                        <a:t>(</a:t>
                      </a:r>
                      <a:r>
                        <a:rPr kumimoji="1" lang="ja-JP" altLang="en-US" sz="1000" b="1" dirty="0">
                          <a:latin typeface="+mn-ea"/>
                          <a:ea typeface="+mn-ea"/>
                        </a:rPr>
                        <a:t>円・</a:t>
                      </a:r>
                      <a:r>
                        <a:rPr kumimoji="1" lang="ja-JP" altLang="en-US" sz="1000" b="1" dirty="0" smtClean="0">
                          <a:latin typeface="+mn-ea"/>
                          <a:ea typeface="+mn-ea"/>
                        </a:rPr>
                        <a:t>税込</a:t>
                      </a:r>
                      <a:r>
                        <a:rPr kumimoji="1" lang="en-US" altLang="ja-JP" sz="1000" b="1" dirty="0" smtClean="0">
                          <a:latin typeface="+mn-ea"/>
                          <a:ea typeface="+mn-ea"/>
                        </a:rPr>
                        <a:t>)</a:t>
                      </a:r>
                      <a:endParaRPr kumimoji="1" lang="ja-JP" altLang="en-US"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3061669"/>
                  </a:ext>
                </a:extLst>
              </a:tr>
              <a:tr h="241971">
                <a:tc rowSpan="7">
                  <a:txBody>
                    <a:bodyPr/>
                    <a:lstStyle/>
                    <a:p>
                      <a:pPr algn="ctr"/>
                      <a:r>
                        <a:rPr kumimoji="1" lang="ja-JP" altLang="en-US" sz="1000" dirty="0">
                          <a:latin typeface="+mn-ea"/>
                          <a:ea typeface="+mn-ea"/>
                        </a:rPr>
                        <a:t>令和５年度</a:t>
                      </a:r>
                    </a:p>
                  </a:txBody>
                  <a:tcPr marL="92149" marR="92149" marT="46074" marB="46074"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1000" dirty="0">
                          <a:latin typeface="+mn-ea"/>
                          <a:ea typeface="+mn-ea"/>
                        </a:rPr>
                        <a:t>シーズ掘り起こし</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①</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ピッチイベント開催</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ブース出展費用、広告費</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9325924"/>
                  </a:ext>
                </a:extLst>
              </a:tr>
              <a:tr h="241971">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a:r>
                        <a:rPr kumimoji="1" lang="ja-JP" altLang="en-US" sz="1000" dirty="0">
                          <a:latin typeface="+mn-ea"/>
                          <a:ea typeface="+mn-ea"/>
                        </a:rPr>
                        <a:t>②</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PoC</a:t>
                      </a:r>
                      <a:r>
                        <a:rPr kumimoji="1" lang="ja-JP" altLang="en-US" sz="1000" dirty="0">
                          <a:latin typeface="+mn-ea"/>
                          <a:ea typeface="+mn-ea"/>
                        </a:rPr>
                        <a:t>の実施</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32021398"/>
                  </a:ext>
                </a:extLst>
              </a:tr>
              <a:tr h="25427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a:r>
                        <a:rPr kumimoji="1" lang="ja-JP" altLang="en-US" sz="1000" dirty="0">
                          <a:latin typeface="+mn-ea"/>
                          <a:ea typeface="+mn-ea"/>
                        </a:rPr>
                        <a:t>③</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マーケットリサーチの実施</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8241024"/>
                  </a:ext>
                </a:extLst>
              </a:tr>
              <a:tr h="391092">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kumimoji="1" lang="ja-JP" altLang="en-US" sz="1000" dirty="0">
                          <a:latin typeface="+mn-ea"/>
                          <a:ea typeface="+mn-ea"/>
                        </a:rPr>
                        <a:t>組織内体制構築</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④</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体制整備に必要な</a:t>
                      </a:r>
                      <a:endParaRPr kumimoji="1" lang="en-US" altLang="ja-JP" sz="1000" dirty="0">
                        <a:latin typeface="+mn-ea"/>
                        <a:ea typeface="+mn-ea"/>
                      </a:endParaRPr>
                    </a:p>
                    <a:p>
                      <a:pPr algn="ctr"/>
                      <a:r>
                        <a:rPr kumimoji="1" lang="ja-JP" altLang="en-US" sz="1000" dirty="0">
                          <a:latin typeface="+mn-ea"/>
                          <a:ea typeface="+mn-ea"/>
                        </a:rPr>
                        <a:t>人材の雇用</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58846444"/>
                  </a:ext>
                </a:extLst>
              </a:tr>
              <a:tr h="390224">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kumimoji="1" lang="ja-JP" altLang="en-US" sz="1000" dirty="0">
                          <a:latin typeface="+mn-ea"/>
                          <a:ea typeface="+mn-ea"/>
                        </a:rPr>
                        <a:t>⑤</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アクセラレーターとの</a:t>
                      </a:r>
                      <a:endParaRPr kumimoji="1" lang="en-US" altLang="ja-JP" sz="1000" dirty="0">
                        <a:latin typeface="+mn-ea"/>
                        <a:ea typeface="+mn-ea"/>
                      </a:endParaRPr>
                    </a:p>
                    <a:p>
                      <a:pPr algn="ctr"/>
                      <a:r>
                        <a:rPr kumimoji="1" lang="ja-JP" altLang="en-US" sz="1000" dirty="0">
                          <a:latin typeface="+mn-ea"/>
                          <a:ea typeface="+mn-ea"/>
                        </a:rPr>
                        <a:t>マッチング</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9122606"/>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7440939"/>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algn="ctr"/>
                      <a:r>
                        <a:rPr kumimoji="1" lang="ja-JP" altLang="en-US" sz="1000" dirty="0">
                          <a:latin typeface="+mn-ea"/>
                          <a:ea typeface="+mn-ea"/>
                        </a:rPr>
                        <a:t>合計（令和</a:t>
                      </a:r>
                      <a:r>
                        <a:rPr kumimoji="1" lang="en-US" altLang="ja-JP" sz="1000" dirty="0">
                          <a:latin typeface="+mn-ea"/>
                          <a:ea typeface="+mn-ea"/>
                        </a:rPr>
                        <a:t>5</a:t>
                      </a:r>
                      <a:r>
                        <a:rPr kumimoji="1" lang="ja-JP" altLang="en-US" sz="1000" dirty="0">
                          <a:latin typeface="+mn-ea"/>
                          <a:ea typeface="+mn-ea"/>
                        </a:rPr>
                        <a:t>年度分）</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合計（令和</a:t>
                      </a:r>
                      <a:r>
                        <a:rPr kumimoji="1" lang="en-US" altLang="ja-JP" sz="1000" dirty="0">
                          <a:latin typeface="+mn-ea"/>
                          <a:ea typeface="+mn-ea"/>
                        </a:rPr>
                        <a:t>5</a:t>
                      </a:r>
                      <a:r>
                        <a:rPr kumimoji="1" lang="ja-JP" altLang="en-US" sz="1000" dirty="0">
                          <a:latin typeface="+mn-ea"/>
                          <a:ea typeface="+mn-ea"/>
                        </a:rPr>
                        <a:t>年度分）</a:t>
                      </a: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69902249"/>
                  </a:ext>
                </a:extLst>
              </a:tr>
              <a:tr h="208605">
                <a:tc rowSpan="7">
                  <a:txBody>
                    <a:bodyPr/>
                    <a:lstStyle/>
                    <a:p>
                      <a:pPr algn="ctr"/>
                      <a:r>
                        <a:rPr kumimoji="1" lang="ja-JP" altLang="en-US" sz="1000" dirty="0">
                          <a:latin typeface="+mn-ea"/>
                          <a:ea typeface="+mn-ea"/>
                        </a:rPr>
                        <a:t>令和６年度</a:t>
                      </a:r>
                    </a:p>
                  </a:txBody>
                  <a:tcPr marL="92149" marR="92149" marT="46074" marB="46074"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000" dirty="0">
                          <a:latin typeface="+mn-ea"/>
                          <a:ea typeface="+mn-ea"/>
                        </a:rPr>
                        <a:t>○○</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①</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回</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465300"/>
                  </a:ext>
                </a:extLst>
              </a:tr>
              <a:tr h="258946">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a:r>
                        <a:rPr kumimoji="1" lang="ja-JP" altLang="en-US" sz="1000" dirty="0">
                          <a:latin typeface="+mn-ea"/>
                          <a:ea typeface="+mn-ea"/>
                        </a:rPr>
                        <a:t>②</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2654248"/>
                  </a:ext>
                </a:extLst>
              </a:tr>
              <a:tr h="20860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1000" dirty="0"/>
                        <a:t>○○</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③</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940840"/>
                  </a:ext>
                </a:extLst>
              </a:tr>
              <a:tr h="339806">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a:r>
                        <a:rPr kumimoji="1" lang="ja-JP" altLang="en-US" sz="1000" dirty="0">
                          <a:latin typeface="+mn-ea"/>
                          <a:ea typeface="+mn-ea"/>
                        </a:rPr>
                        <a:t>④</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9315456"/>
                  </a:ext>
                </a:extLst>
              </a:tr>
              <a:tr h="20860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kumimoji="1" lang="ja-JP" altLang="en-US" sz="1000" dirty="0">
                          <a:latin typeface="+mn-ea"/>
                          <a:ea typeface="+mn-ea"/>
                        </a:rPr>
                        <a:t>⑤</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件</a:t>
                      </a:r>
                      <a:endParaRPr kumimoji="1" lang="en-US" altLang="ja-JP"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945511"/>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4880990"/>
                  </a:ext>
                </a:extLst>
              </a:tr>
              <a:tr h="225241">
                <a:tc vMerge="1">
                  <a:txBody>
                    <a:bodyPr/>
                    <a:lstStyle/>
                    <a:p>
                      <a:pPr algn="ctr"/>
                      <a:endParaRPr kumimoji="1" lang="ja-JP" altLang="en-US" sz="1100" dirty="0">
                        <a:latin typeface="+mn-ea"/>
                        <a:ea typeface="+mn-ea"/>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gridSpan="6">
                  <a:txBody>
                    <a:bodyPr/>
                    <a:lstStyle/>
                    <a:p>
                      <a:pPr algn="ctr"/>
                      <a:r>
                        <a:rPr kumimoji="1" lang="ja-JP" altLang="en-US" sz="1000" dirty="0">
                          <a:latin typeface="+mn-ea"/>
                          <a:ea typeface="+mn-ea"/>
                        </a:rPr>
                        <a:t>合計（令和</a:t>
                      </a:r>
                      <a:r>
                        <a:rPr kumimoji="1" lang="en-US" altLang="ja-JP" sz="1000" dirty="0">
                          <a:latin typeface="+mn-ea"/>
                          <a:ea typeface="+mn-ea"/>
                        </a:rPr>
                        <a:t>6</a:t>
                      </a:r>
                      <a:r>
                        <a:rPr kumimoji="1" lang="ja-JP" altLang="en-US" sz="1000" dirty="0">
                          <a:latin typeface="+mn-ea"/>
                          <a:ea typeface="+mn-ea"/>
                        </a:rPr>
                        <a:t>年度分）</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合計（令和</a:t>
                      </a:r>
                      <a:r>
                        <a:rPr kumimoji="1" lang="en-US" altLang="ja-JP" sz="1000" dirty="0">
                          <a:latin typeface="+mn-ea"/>
                          <a:ea typeface="+mn-ea"/>
                        </a:rPr>
                        <a:t>6</a:t>
                      </a:r>
                      <a:r>
                        <a:rPr kumimoji="1" lang="ja-JP" altLang="en-US" sz="1000" dirty="0">
                          <a:latin typeface="+mn-ea"/>
                          <a:ea typeface="+mn-ea"/>
                        </a:rPr>
                        <a:t>年度分）</a:t>
                      </a: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04015744"/>
                  </a:ext>
                </a:extLst>
              </a:tr>
              <a:tr h="221811">
                <a:tc gridSpan="7">
                  <a:txBody>
                    <a:bodyPr/>
                    <a:lstStyle/>
                    <a:p>
                      <a:pPr algn="ctr"/>
                      <a:r>
                        <a:rPr kumimoji="1" lang="ja-JP" altLang="en-US" sz="1000" dirty="0">
                          <a:latin typeface="+mn-ea"/>
                          <a:ea typeface="+mn-ea"/>
                        </a:rPr>
                        <a:t>合計（申請全体）</a:t>
                      </a:r>
                    </a:p>
                  </a:txBody>
                  <a:tcPr marL="74090" marR="74090" marT="37043" marB="37043"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000" dirty="0">
                        <a:latin typeface="+mn-ea"/>
                        <a:ea typeface="+mn-ea"/>
                      </a:endParaRPr>
                    </a:p>
                  </a:txBody>
                  <a:tcPr marL="74090" marR="74090" marT="37043" marB="37043"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合計（申請全体）</a:t>
                      </a:r>
                    </a:p>
                  </a:txBody>
                  <a:tcPr marL="90857" marR="90857" marT="45428" marB="45428"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27920007"/>
                  </a:ext>
                </a:extLst>
              </a:tr>
            </a:tbl>
          </a:graphicData>
        </a:graphic>
      </p:graphicFrame>
    </p:spTree>
    <p:extLst>
      <p:ext uri="{BB962C8B-B14F-4D97-AF65-F5344CB8AC3E}">
        <p14:creationId xmlns:p14="http://schemas.microsoft.com/office/powerpoint/2010/main" val="3853788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c185697-4015-46e9-be2e-d25aa422aaa0">
      <Terms xmlns="http://schemas.microsoft.com/office/infopath/2007/PartnerControls"/>
    </lcf76f155ced4ddcb4097134ff3c332f>
    <TaxCatchAll xmlns="6f40e726-d4f1-4260-93dc-a814b045d18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4D1432C3424AC4E9BC6CAE71A43463B" ma:contentTypeVersion="11" ma:contentTypeDescription="新しいドキュメントを作成します。" ma:contentTypeScope="" ma:versionID="eb5b0e7f752791d127c4b2c2ea89725e">
  <xsd:schema xmlns:xsd="http://www.w3.org/2001/XMLSchema" xmlns:xs="http://www.w3.org/2001/XMLSchema" xmlns:p="http://schemas.microsoft.com/office/2006/metadata/properties" xmlns:ns2="dc185697-4015-46e9-be2e-d25aa422aaa0" xmlns:ns3="6f40e726-d4f1-4260-93dc-a814b045d180" targetNamespace="http://schemas.microsoft.com/office/2006/metadata/properties" ma:root="true" ma:fieldsID="2e00557bc9951cad477bcce38f42508b" ns2:_="" ns3:_="">
    <xsd:import namespace="dc185697-4015-46e9-be2e-d25aa422aaa0"/>
    <xsd:import namespace="6f40e726-d4f1-4260-93dc-a814b045d18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185697-4015-46e9-be2e-d25aa422aa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887751-6760-42ee-8103-2ba6b2d93047"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f40e726-d4f1-4260-93dc-a814b045d180"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element name="TaxCatchAll" ma:index="15" nillable="true" ma:displayName="Taxonomy Catch All Column" ma:hidden="true" ma:list="{8d6948d0-d246-4ec6-ab8d-dc9e4f8320c1}" ma:internalName="TaxCatchAll" ma:showField="CatchAllData" ma:web="6f40e726-d4f1-4260-93dc-a814b045d18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6F94E4-CFDB-4465-920F-18937ED8DC4B}">
  <ds:schemaRefs>
    <ds:schemaRef ds:uri="http://schemas.microsoft.com/office/2006/metadata/properties"/>
    <ds:schemaRef ds:uri="http://schemas.microsoft.com/office/infopath/2007/PartnerControls"/>
    <ds:schemaRef ds:uri="dc185697-4015-46e9-be2e-d25aa422aaa0"/>
    <ds:schemaRef ds:uri="6f40e726-d4f1-4260-93dc-a814b045d180"/>
  </ds:schemaRefs>
</ds:datastoreItem>
</file>

<file path=customXml/itemProps2.xml><?xml version="1.0" encoding="utf-8"?>
<ds:datastoreItem xmlns:ds="http://schemas.openxmlformats.org/officeDocument/2006/customXml" ds:itemID="{1CD005CD-D6DC-44BE-94E1-1695B99B61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185697-4015-46e9-be2e-d25aa422aaa0"/>
    <ds:schemaRef ds:uri="6f40e726-d4f1-4260-93dc-a814b045d1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9961DA-2ADE-4C33-8695-4E67C61C2D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1151</Words>
  <PresentationFormat>A4 210 x 297 mm</PresentationFormat>
  <Paragraphs>250</Paragraphs>
  <Slides>10</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10</vt:i4>
      </vt:variant>
    </vt:vector>
  </HeadingPairs>
  <TitlesOfParts>
    <vt:vector size="21" baseType="lpstr">
      <vt:lpstr>Yu Gothic UI</vt:lpstr>
      <vt:lpstr>游ゴシック</vt:lpstr>
      <vt:lpstr>游ゴシック Light</vt:lpstr>
      <vt:lpstr>游明朝</vt:lpstr>
      <vt:lpstr>Arial</vt:lpstr>
      <vt:lpstr>Calibri</vt:lpstr>
      <vt:lpstr>Calibri Light</vt:lpstr>
      <vt:lpstr>Times New Roman</vt:lpstr>
      <vt:lpstr>Wingdings</vt:lpstr>
      <vt:lpstr>Wingdings 2</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2023-06-19T09:41:17Z</dcterms:created>
  <dcterms:modified xsi:type="dcterms:W3CDTF">2023-11-08T05:57:26Z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2023-06-19T09:41:22Z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3310bbe3-8874-46d1-9186-016ca6b70d9a</vt:lpwstr>
  </property>
  <property fmtid="{D5CDD505-2E9C-101B-9397-08002B2CF9AE}" pid="8" name="MSIP_Label_ea60d57e-af5b-4752-ac57-3e4f28ca11dc_ContentBits">
    <vt:lpwstr>0</vt:lpwstr>
  </property>
  <property fmtid="{D5CDD505-2E9C-101B-9397-08002B2CF9AE}" pid="9" name="ContentTypeId">
    <vt:lpwstr>0x010100D4D1432C3424AC4E9BC6CAE71A43463B</vt:lpwstr>
  </property>
</Properties>
</file>