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4"/>
  </p:sldMasterIdLst>
  <p:notesMasterIdLst>
    <p:notesMasterId r:id="rId15"/>
  </p:notesMasterIdLst>
  <p:sldIdLst>
    <p:sldId id="256" r:id="rId5"/>
    <p:sldId id="279" r:id="rId6"/>
    <p:sldId id="257" r:id="rId7"/>
    <p:sldId id="267" r:id="rId8"/>
    <p:sldId id="271" r:id="rId9"/>
    <p:sldId id="270" r:id="rId10"/>
    <p:sldId id="268" r:id="rId11"/>
    <p:sldId id="262" r:id="rId12"/>
    <p:sldId id="281" r:id="rId13"/>
    <p:sldId id="263" r:id="rId14"/>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9"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07" autoAdjust="0"/>
    <p:restoredTop sz="94660"/>
  </p:normalViewPr>
  <p:slideViewPr>
    <p:cSldViewPr snapToGrid="0" showGuides="1">
      <p:cViewPr varScale="1">
        <p:scale>
          <a:sx n="66" d="100"/>
          <a:sy n="66" d="100"/>
        </p:scale>
        <p:origin x="1180" y="36"/>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B5C8E8-91E6-4451-BE2E-B0BEF4F3404E}" type="datetimeFigureOut">
              <a:rPr kumimoji="1" lang="ja-JP" altLang="en-US" smtClean="0"/>
              <a:t>2023/11/8</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0D2A00-3DF4-46C0-B117-C5709E13C1F1}" type="slidenum">
              <a:rPr kumimoji="1" lang="ja-JP" altLang="en-US" smtClean="0"/>
              <a:t>‹#›</a:t>
            </a:fld>
            <a:endParaRPr kumimoji="1" lang="ja-JP" altLang="en-US"/>
          </a:p>
        </p:txBody>
      </p:sp>
    </p:spTree>
    <p:extLst>
      <p:ext uri="{BB962C8B-B14F-4D97-AF65-F5344CB8AC3E}">
        <p14:creationId xmlns:p14="http://schemas.microsoft.com/office/powerpoint/2010/main" val="25563878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8B4F661-3E7B-4719-8030-EBAE1C69EA54}" type="datetime1">
              <a:rPr kumimoji="1" lang="ja-JP" altLang="en-US" smtClean="0"/>
              <a:t>2023/11/8</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lvl1pPr>
              <a:defRPr/>
            </a:lvl1pPr>
          </a:lstStyle>
          <a:p>
            <a:fld id="{086E3A1A-9A09-43B1-BA8C-30631DABF248}" type="slidenum">
              <a:rPr kumimoji="1" lang="ja-JP" altLang="en-US" smtClean="0"/>
              <a:pPr/>
              <a:t>‹#›</a:t>
            </a:fld>
            <a:endParaRPr kumimoji="1" lang="ja-JP" altLang="en-US" dirty="0"/>
          </a:p>
        </p:txBody>
      </p:sp>
    </p:spTree>
    <p:extLst>
      <p:ext uri="{BB962C8B-B14F-4D97-AF65-F5344CB8AC3E}">
        <p14:creationId xmlns:p14="http://schemas.microsoft.com/office/powerpoint/2010/main" val="851171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2491399-2920-4BBD-BE87-32084C6D23CD}" type="datetime1">
              <a:rPr kumimoji="1" lang="ja-JP" altLang="en-US" smtClean="0"/>
              <a:t>2023/11/8</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4184516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82F8D50-5941-470F-86C0-6479CED78F0C}" type="datetime1">
              <a:rPr kumimoji="1" lang="ja-JP" altLang="en-US" smtClean="0"/>
              <a:t>2023/11/8</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2528182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4DF676C-A717-4424-87A8-ED2520E1202E}" type="datetime1">
              <a:rPr kumimoji="1" lang="ja-JP" altLang="en-US" smtClean="0"/>
              <a:t>2023/11/8</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3945918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9B998D-62A9-4639-A21B-5BDB0D9BB164}" type="datetime1">
              <a:rPr kumimoji="1" lang="ja-JP" altLang="en-US" smtClean="0"/>
              <a:t>2023/11/8</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851560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18EA4C7-A96F-4011-990B-513C2EE5912C}" type="datetime1">
              <a:rPr kumimoji="1" lang="ja-JP" altLang="en-US" smtClean="0"/>
              <a:t>2023/11/8</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4106024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462D7A-4176-41AA-BF32-63CCE01631B7}" type="datetime1">
              <a:rPr kumimoji="1" lang="ja-JP" altLang="en-US" smtClean="0"/>
              <a:t>2023/11/8</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781654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828F8F6-EB86-47DE-AF2E-1E524C2416ED}" type="datetime1">
              <a:rPr kumimoji="1" lang="ja-JP" altLang="en-US" smtClean="0"/>
              <a:t>2023/11/8</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4091152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D0732F-7CD6-4618-9D49-74040AEE1952}" type="datetime1">
              <a:rPr kumimoji="1" lang="ja-JP" altLang="en-US" smtClean="0"/>
              <a:t>2023/11/8</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313708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4711420-A051-4969-A538-2378D63EDE7D}" type="datetime1">
              <a:rPr kumimoji="1" lang="ja-JP" altLang="en-US" smtClean="0"/>
              <a:t>2023/11/8</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549667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4E0376-8579-4AFF-AA21-C67EE9B2CE78}" type="datetime1">
              <a:rPr kumimoji="1" lang="ja-JP" altLang="en-US" smtClean="0"/>
              <a:t>2023/11/8</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4156872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9F6B17-B882-4289-8DF2-7B4DCBE75365}" type="datetime1">
              <a:rPr kumimoji="1" lang="ja-JP" altLang="en-US" smtClean="0"/>
              <a:t>2023/11/8</a:t>
            </a:fld>
            <a:endParaRPr kumimoji="1" lang="ja-JP" altLang="en-US"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C4E0C7-917B-42E9-AD61-933A83BE3BFA}" type="slidenum">
              <a:rPr kumimoji="1" lang="ja-JP" altLang="en-US" smtClean="0"/>
              <a:t>‹#›</a:t>
            </a:fld>
            <a:endParaRPr kumimoji="1" lang="ja-JP" altLang="en-US" dirty="0"/>
          </a:p>
        </p:txBody>
      </p:sp>
      <p:sp>
        <p:nvSpPr>
          <p:cNvPr id="7" name="テキスト ボックス 6">
            <a:extLst>
              <a:ext uri="{FF2B5EF4-FFF2-40B4-BE49-F238E27FC236}">
                <a16:creationId xmlns:a16="http://schemas.microsoft.com/office/drawing/2014/main" id="{AFDA5638-F29C-75E0-FCD6-A212D43C543C}"/>
              </a:ext>
            </a:extLst>
          </p:cNvPr>
          <p:cNvSpPr txBox="1"/>
          <p:nvPr userDrawn="1"/>
        </p:nvSpPr>
        <p:spPr>
          <a:xfrm>
            <a:off x="8820000" y="180000"/>
            <a:ext cx="852487" cy="380480"/>
          </a:xfrm>
          <a:prstGeom prst="rect">
            <a:avLst/>
          </a:prstGeom>
          <a:noFill/>
          <a:ln w="28575">
            <a:solidFill>
              <a:schemeClr val="tx1"/>
            </a:solidFill>
          </a:ln>
        </p:spPr>
        <p:txBody>
          <a:bodyPr wrap="square" lIns="36000" tIns="36000" rIns="36000" bIns="36000" rtlCol="0" anchor="ctr" anchorCtr="0">
            <a:spAutoFit/>
          </a:bodyPr>
          <a:lstStyle/>
          <a:p>
            <a:pPr algn="ctr">
              <a:spcBef>
                <a:spcPts val="0"/>
              </a:spcBef>
              <a:buSzPct val="100000"/>
            </a:pPr>
            <a:r>
              <a:rPr kumimoji="1" lang="ja-JP" altLang="en-US" sz="1000" b="1" dirty="0">
                <a:solidFill>
                  <a:schemeClr val="tx1"/>
                </a:solidFill>
                <a:latin typeface="+mn-ea"/>
              </a:rPr>
              <a:t>タイプ</a:t>
            </a:r>
            <a:r>
              <a:rPr kumimoji="1" lang="en-US" altLang="ja-JP" sz="1000" b="1" dirty="0">
                <a:solidFill>
                  <a:schemeClr val="tx1"/>
                </a:solidFill>
                <a:latin typeface="+mn-ea"/>
              </a:rPr>
              <a:t>Ⅰ</a:t>
            </a:r>
          </a:p>
          <a:p>
            <a:pPr algn="ctr">
              <a:spcBef>
                <a:spcPts val="0"/>
              </a:spcBef>
              <a:buSzPct val="100000"/>
            </a:pPr>
            <a:r>
              <a:rPr kumimoji="1" lang="ja-JP" altLang="en-US" sz="1000" b="1" dirty="0">
                <a:solidFill>
                  <a:schemeClr val="tx1"/>
                </a:solidFill>
                <a:latin typeface="+mn-ea"/>
              </a:rPr>
              <a:t>事業化促進型</a:t>
            </a:r>
            <a:endParaRPr kumimoji="1" lang="en-US" altLang="ja-JP" sz="1000" b="1" dirty="0">
              <a:solidFill>
                <a:schemeClr val="tx1"/>
              </a:solidFill>
              <a:latin typeface="+mn-ea"/>
            </a:endParaRPr>
          </a:p>
        </p:txBody>
      </p:sp>
    </p:spTree>
    <p:extLst>
      <p:ext uri="{BB962C8B-B14F-4D97-AF65-F5344CB8AC3E}">
        <p14:creationId xmlns:p14="http://schemas.microsoft.com/office/powerpoint/2010/main" val="11866198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8">
            <a:extLst>
              <a:ext uri="{FF2B5EF4-FFF2-40B4-BE49-F238E27FC236}">
                <a16:creationId xmlns:a16="http://schemas.microsoft.com/office/drawing/2014/main" id="{1938F136-FB55-4947-AE95-46657997E73C}"/>
              </a:ext>
            </a:extLst>
          </p:cNvPr>
          <p:cNvSpPr txBox="1">
            <a:spLocks/>
          </p:cNvSpPr>
          <p:nvPr/>
        </p:nvSpPr>
        <p:spPr bwMode="gray">
          <a:xfrm>
            <a:off x="359794" y="453555"/>
            <a:ext cx="9186412" cy="666900"/>
          </a:xfrm>
          <a:prstGeom prst="rect">
            <a:avLst/>
          </a:prstGeom>
        </p:spPr>
        <p:txBody>
          <a:bodyPr vert="horz" lIns="0" tIns="0" rIns="0" bIns="0" rtlCol="0" anchor="ctr" anchorCtr="0">
            <a:noAutofit/>
          </a:bodyPr>
          <a:lstStyle>
            <a:lvl1pPr algn="l" defTabSz="990564" rtl="0" eaLnBrk="1" latinLnBrk="0" hangingPunct="1">
              <a:spcBef>
                <a:spcPct val="0"/>
              </a:spcBef>
              <a:buNone/>
              <a:defRPr kumimoji="1" sz="2000" b="1" kern="1200">
                <a:solidFill>
                  <a:schemeClr val="tx1"/>
                </a:solidFill>
                <a:latin typeface="+mj-lt"/>
                <a:ea typeface="+mj-ea"/>
                <a:cs typeface="+mj-cs"/>
                <a:sym typeface="+mj-lt"/>
              </a:defRPr>
            </a:lvl1pPr>
          </a:lstStyle>
          <a:p>
            <a:pPr algn="ctr"/>
            <a:r>
              <a:rPr lang="ja-JP" altLang="en-US" sz="2167" dirty="0">
                <a:latin typeface="+mn-ea"/>
                <a:ea typeface="+mn-ea"/>
              </a:rPr>
              <a:t>大学発スタートアップ創出支援事業　企画書フォーマット</a:t>
            </a:r>
          </a:p>
        </p:txBody>
      </p:sp>
      <p:sp>
        <p:nvSpPr>
          <p:cNvPr id="11" name="正方形/長方形 10">
            <a:extLst>
              <a:ext uri="{FF2B5EF4-FFF2-40B4-BE49-F238E27FC236}">
                <a16:creationId xmlns:a16="http://schemas.microsoft.com/office/drawing/2014/main" id="{E1F689EA-61C5-44A2-8916-8D1E68F8B201}"/>
              </a:ext>
            </a:extLst>
          </p:cNvPr>
          <p:cNvSpPr/>
          <p:nvPr/>
        </p:nvSpPr>
        <p:spPr>
          <a:xfrm>
            <a:off x="547487" y="1726356"/>
            <a:ext cx="8811027" cy="2576841"/>
          </a:xfrm>
          <a:prstGeom prst="rect">
            <a:avLst/>
          </a:prstGeom>
        </p:spPr>
        <p:txBody>
          <a:bodyPr wrap="square" lIns="72000" tIns="72000" rIns="72000" bIns="72000">
            <a:spAutoFit/>
          </a:bodyPr>
          <a:lstStyle/>
          <a:p>
            <a:pPr defTabSz="990570" fontAlgn="base">
              <a:spcBef>
                <a:spcPts val="1200"/>
              </a:spcBef>
              <a:spcAft>
                <a:spcPct val="0"/>
              </a:spcAft>
            </a:pPr>
            <a:r>
              <a:rPr lang="en-US" altLang="ja-JP" sz="1600" b="1" dirty="0">
                <a:solidFill>
                  <a:prstClr val="black"/>
                </a:solidFill>
                <a:latin typeface="+mn-ea"/>
                <a:cs typeface="Arial" charset="0"/>
              </a:rPr>
              <a:t>【</a:t>
            </a:r>
            <a:r>
              <a:rPr lang="ja-JP" altLang="en-US" sz="1600" b="1" dirty="0">
                <a:solidFill>
                  <a:prstClr val="black"/>
                </a:solidFill>
                <a:latin typeface="+mn-ea"/>
                <a:cs typeface="Arial" charset="0"/>
              </a:rPr>
              <a:t>注意事項</a:t>
            </a:r>
            <a:r>
              <a:rPr lang="en-US" altLang="ja-JP" sz="1600" b="1" dirty="0">
                <a:solidFill>
                  <a:prstClr val="black"/>
                </a:solidFill>
                <a:latin typeface="+mn-ea"/>
                <a:cs typeface="Arial" charset="0"/>
              </a:rPr>
              <a:t>】</a:t>
            </a:r>
          </a:p>
          <a:p>
            <a:pPr marL="361950" indent="-361950" defTabSz="990570" fontAlgn="base">
              <a:spcBef>
                <a:spcPts val="1200"/>
              </a:spcBef>
              <a:spcAft>
                <a:spcPct val="0"/>
              </a:spcAft>
            </a:pPr>
            <a:r>
              <a:rPr lang="ja-JP" altLang="en-US" sz="1600" dirty="0">
                <a:solidFill>
                  <a:prstClr val="black"/>
                </a:solidFill>
                <a:latin typeface="+mn-ea"/>
                <a:cs typeface="Arial" charset="0"/>
              </a:rPr>
              <a:t>１</a:t>
            </a:r>
            <a:r>
              <a:rPr lang="en-US" altLang="ja-JP" sz="1600" dirty="0">
                <a:solidFill>
                  <a:prstClr val="black"/>
                </a:solidFill>
                <a:latin typeface="+mn-ea"/>
                <a:cs typeface="Arial" charset="0"/>
              </a:rPr>
              <a:t>.</a:t>
            </a:r>
            <a:r>
              <a:rPr lang="ja-JP" altLang="en-US" sz="1600" dirty="0">
                <a:solidFill>
                  <a:prstClr val="black"/>
                </a:solidFill>
                <a:latin typeface="+mn-ea"/>
                <a:cs typeface="Arial" charset="0"/>
              </a:rPr>
              <a:t>  企画書は本フォーマットをもとに作成してください。ご提案内容等に応じて、適宜加筆・修正していただくことや、枚数を増やしていただくことができますが、企画書全体としては</a:t>
            </a:r>
            <a:r>
              <a:rPr lang="en-US" altLang="ja-JP" sz="1600" dirty="0">
                <a:solidFill>
                  <a:prstClr val="black"/>
                </a:solidFill>
                <a:latin typeface="+mn-ea"/>
                <a:cs typeface="Arial" charset="0"/>
              </a:rPr>
              <a:t>20</a:t>
            </a:r>
            <a:r>
              <a:rPr lang="ja-JP" altLang="en-US" sz="1600" dirty="0">
                <a:solidFill>
                  <a:prstClr val="black"/>
                </a:solidFill>
                <a:latin typeface="+mn-ea"/>
                <a:cs typeface="Arial" charset="0"/>
              </a:rPr>
              <a:t>ページ以内としてください。</a:t>
            </a:r>
            <a:endParaRPr lang="en-US" altLang="ja-JP" sz="1600" dirty="0">
              <a:solidFill>
                <a:prstClr val="black"/>
              </a:solidFill>
              <a:latin typeface="+mn-ea"/>
              <a:cs typeface="Arial" charset="0"/>
            </a:endParaRPr>
          </a:p>
          <a:p>
            <a:pPr marL="361950" indent="-361950" defTabSz="990570" fontAlgn="base">
              <a:spcBef>
                <a:spcPts val="1200"/>
              </a:spcBef>
              <a:spcAft>
                <a:spcPct val="0"/>
              </a:spcAft>
            </a:pPr>
            <a:r>
              <a:rPr lang="ja-JP" altLang="en-US" sz="1600" dirty="0">
                <a:solidFill>
                  <a:prstClr val="black"/>
                </a:solidFill>
                <a:latin typeface="+mn-ea"/>
                <a:cs typeface="Arial" charset="0"/>
              </a:rPr>
              <a:t>２</a:t>
            </a:r>
            <a:r>
              <a:rPr lang="en-US" altLang="ja-JP" sz="1600" dirty="0">
                <a:solidFill>
                  <a:prstClr val="black"/>
                </a:solidFill>
                <a:latin typeface="+mn-ea"/>
                <a:cs typeface="Arial" charset="0"/>
              </a:rPr>
              <a:t>.</a:t>
            </a:r>
            <a:r>
              <a:rPr lang="ja-JP" altLang="en-US" sz="1600" dirty="0">
                <a:solidFill>
                  <a:prstClr val="black"/>
                </a:solidFill>
                <a:latin typeface="+mn-ea"/>
                <a:cs typeface="Arial" charset="0"/>
              </a:rPr>
              <a:t>  企画書の本文の記載は</a:t>
            </a:r>
            <a:r>
              <a:rPr lang="en-US" altLang="ja-JP" sz="1600" dirty="0">
                <a:solidFill>
                  <a:prstClr val="black"/>
                </a:solidFill>
                <a:latin typeface="+mn-ea"/>
                <a:cs typeface="Arial" charset="0"/>
              </a:rPr>
              <a:t>10</a:t>
            </a:r>
            <a:r>
              <a:rPr lang="ja-JP" altLang="en-US" sz="1600" dirty="0">
                <a:solidFill>
                  <a:prstClr val="black"/>
                </a:solidFill>
                <a:latin typeface="+mn-ea"/>
                <a:cs typeface="Arial" charset="0"/>
              </a:rPr>
              <a:t>ポイント以上としてください（付属図表等に関する文字の大きさはこの限りではありません）。</a:t>
            </a:r>
            <a:endParaRPr lang="en-US" altLang="ja-JP" sz="1600" dirty="0">
              <a:solidFill>
                <a:prstClr val="black"/>
              </a:solidFill>
              <a:latin typeface="+mn-ea"/>
              <a:cs typeface="Arial" charset="0"/>
            </a:endParaRPr>
          </a:p>
          <a:p>
            <a:pPr marL="361950" indent="-361950" defTabSz="990570" fontAlgn="base">
              <a:spcBef>
                <a:spcPts val="1200"/>
              </a:spcBef>
              <a:spcAft>
                <a:spcPct val="0"/>
              </a:spcAft>
            </a:pPr>
            <a:r>
              <a:rPr lang="ja-JP" altLang="en-US" sz="1600" dirty="0">
                <a:latin typeface="+mn-ea"/>
                <a:cs typeface="Arial" charset="0"/>
              </a:rPr>
              <a:t>３</a:t>
            </a:r>
            <a:r>
              <a:rPr lang="en-US" altLang="ja-JP" sz="1600" dirty="0">
                <a:latin typeface="+mn-ea"/>
                <a:cs typeface="Arial" charset="0"/>
              </a:rPr>
              <a:t>.  </a:t>
            </a:r>
            <a:r>
              <a:rPr lang="ja-JP" altLang="en-US" sz="1600" dirty="0">
                <a:latin typeface="+mn-ea"/>
                <a:cs typeface="Arial" charset="0"/>
              </a:rPr>
              <a:t>プレゼンテーション審査では本企画書を使用していただきます。説明時間</a:t>
            </a:r>
            <a:r>
              <a:rPr lang="en-US" altLang="ja-JP" sz="1600" dirty="0">
                <a:latin typeface="+mn-ea"/>
                <a:cs typeface="Arial" charset="0"/>
              </a:rPr>
              <a:t>6-7</a:t>
            </a:r>
            <a:r>
              <a:rPr lang="ja-JP" altLang="en-US" sz="1600" dirty="0">
                <a:latin typeface="+mn-ea"/>
                <a:cs typeface="Arial" charset="0"/>
              </a:rPr>
              <a:t>分間を前提に作成してください。</a:t>
            </a:r>
            <a:endParaRPr lang="en-US" altLang="ja-JP" sz="1600" dirty="0">
              <a:latin typeface="+mn-ea"/>
              <a:cs typeface="Arial" charset="0"/>
            </a:endParaRPr>
          </a:p>
        </p:txBody>
      </p:sp>
      <p:sp>
        <p:nvSpPr>
          <p:cNvPr id="2" name="スライド番号プレースホルダー 1">
            <a:extLst>
              <a:ext uri="{FF2B5EF4-FFF2-40B4-BE49-F238E27FC236}">
                <a16:creationId xmlns:a16="http://schemas.microsoft.com/office/drawing/2014/main" id="{3C7F461D-D0CE-CEE6-E561-5C1C8DB4BD3C}"/>
              </a:ext>
            </a:extLst>
          </p:cNvPr>
          <p:cNvSpPr>
            <a:spLocks noGrp="1"/>
          </p:cNvSpPr>
          <p:nvPr>
            <p:ph type="sldNum" sz="quarter" idx="12"/>
          </p:nvPr>
        </p:nvSpPr>
        <p:spPr/>
        <p:txBody>
          <a:bodyPr/>
          <a:lstStyle/>
          <a:p>
            <a:fld id="{086E3A1A-9A09-43B1-BA8C-30631DABF248}" type="slidenum">
              <a:rPr kumimoji="1" lang="ja-JP" altLang="en-US" smtClean="0"/>
              <a:pPr/>
              <a:t>1</a:t>
            </a:fld>
            <a:endParaRPr kumimoji="1" lang="ja-JP" altLang="en-US" dirty="0"/>
          </a:p>
        </p:txBody>
      </p:sp>
    </p:spTree>
    <p:extLst>
      <p:ext uri="{BB962C8B-B14F-4D97-AF65-F5344CB8AC3E}">
        <p14:creationId xmlns:p14="http://schemas.microsoft.com/office/powerpoint/2010/main" val="13094618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６　スケジュール　</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lvl="1">
              <a:spcBef>
                <a:spcPts val="1200"/>
              </a:spcBef>
            </a:pPr>
            <a:endParaRPr kumimoji="1" lang="en-US" altLang="ja-JP" sz="1600" dirty="0">
              <a:latin typeface="+mn-ea"/>
            </a:endParaRPr>
          </a:p>
        </p:txBody>
      </p:sp>
      <p:sp>
        <p:nvSpPr>
          <p:cNvPr id="11" name="正方形/長方形 10">
            <a:extLst>
              <a:ext uri="{FF2B5EF4-FFF2-40B4-BE49-F238E27FC236}">
                <a16:creationId xmlns:a16="http://schemas.microsoft.com/office/drawing/2014/main" id="{411A7371-9DDF-4280-AFCD-9EF1B49D48B8}"/>
              </a:ext>
            </a:extLst>
          </p:cNvPr>
          <p:cNvSpPr/>
          <p:nvPr/>
        </p:nvSpPr>
        <p:spPr bwMode="gray">
          <a:xfrm>
            <a:off x="597600" y="1696894"/>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約</a:t>
            </a:r>
            <a:r>
              <a:rPr kumimoji="1" lang="en-US" altLang="ja-JP" sz="1600" dirty="0">
                <a:latin typeface="+mn-ea"/>
              </a:rPr>
              <a:t>1</a:t>
            </a:r>
            <a:r>
              <a:rPr kumimoji="1" lang="ja-JP" altLang="en-US" sz="1600" dirty="0">
                <a:latin typeface="+mn-ea"/>
              </a:rPr>
              <a:t>年</a:t>
            </a:r>
            <a:r>
              <a:rPr kumimoji="1" lang="en-US" altLang="ja-JP" sz="1600" dirty="0">
                <a:latin typeface="+mn-ea"/>
              </a:rPr>
              <a:t>3</a:t>
            </a:r>
            <a:r>
              <a:rPr kumimoji="1" lang="ja-JP" altLang="en-US" sz="1600" dirty="0">
                <a:latin typeface="+mn-ea"/>
              </a:rPr>
              <a:t>カ月という事業期間を踏まえた、実効性の高い計画となっているか</a:t>
            </a:r>
            <a:endParaRPr kumimoji="1" lang="en-US" altLang="ja-JP" sz="1600" dirty="0">
              <a:latin typeface="+mn-ea"/>
            </a:endParaRP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dirty="0">
                <a:solidFill>
                  <a:schemeClr val="bg1"/>
                </a:solidFill>
                <a:latin typeface="+mn-ea"/>
              </a:rPr>
              <a:t>審査の視点</a:t>
            </a:r>
          </a:p>
        </p:txBody>
      </p:sp>
      <p:sp>
        <p:nvSpPr>
          <p:cNvPr id="9" name="正方形/長方形 8">
            <a:extLst>
              <a:ext uri="{FF2B5EF4-FFF2-40B4-BE49-F238E27FC236}">
                <a16:creationId xmlns:a16="http://schemas.microsoft.com/office/drawing/2014/main" id="{95E35A97-E8AC-4388-BB8D-1BF7247A7C27}"/>
              </a:ext>
            </a:extLst>
          </p:cNvPr>
          <p:cNvSpPr/>
          <p:nvPr/>
        </p:nvSpPr>
        <p:spPr bwMode="gray">
          <a:xfrm>
            <a:off x="597600" y="2178123"/>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「２</a:t>
            </a:r>
            <a:r>
              <a:rPr kumimoji="1" lang="en-US" altLang="ja-JP" sz="1600" dirty="0">
                <a:latin typeface="+mn-ea"/>
              </a:rPr>
              <a:t>.</a:t>
            </a:r>
            <a:r>
              <a:rPr kumimoji="1" lang="ja-JP" altLang="en-US" sz="1600" dirty="0">
                <a:latin typeface="+mn-ea"/>
              </a:rPr>
              <a:t>実施計画・</a:t>
            </a:r>
            <a:r>
              <a:rPr kumimoji="1" lang="en-US" altLang="ja-JP" sz="1600" dirty="0">
                <a:latin typeface="+mn-ea"/>
              </a:rPr>
              <a:t>KPI</a:t>
            </a:r>
            <a:r>
              <a:rPr kumimoji="1" lang="ja-JP" altLang="en-US" sz="1600" dirty="0">
                <a:latin typeface="+mn-ea"/>
              </a:rPr>
              <a:t>の設定」で定めた</a:t>
            </a:r>
            <a:r>
              <a:rPr kumimoji="1" lang="en-US" altLang="ja-JP" sz="1600" dirty="0">
                <a:latin typeface="+mn-ea"/>
              </a:rPr>
              <a:t>KPI</a:t>
            </a:r>
            <a:r>
              <a:rPr kumimoji="1" lang="ja-JP" altLang="en-US" sz="1600" dirty="0">
                <a:latin typeface="+mn-ea"/>
              </a:rPr>
              <a:t>達成の可能性が高いか</a:t>
            </a:r>
          </a:p>
        </p:txBody>
      </p:sp>
      <p:sp>
        <p:nvSpPr>
          <p:cNvPr id="2" name="スライド番号プレースホルダー 1">
            <a:extLst>
              <a:ext uri="{FF2B5EF4-FFF2-40B4-BE49-F238E27FC236}">
                <a16:creationId xmlns:a16="http://schemas.microsoft.com/office/drawing/2014/main" id="{087EF07F-50A0-2BCC-1725-6669A7DBACDF}"/>
              </a:ext>
            </a:extLst>
          </p:cNvPr>
          <p:cNvSpPr>
            <a:spLocks noGrp="1"/>
          </p:cNvSpPr>
          <p:nvPr>
            <p:ph type="sldNum" sz="quarter" idx="12"/>
          </p:nvPr>
        </p:nvSpPr>
        <p:spPr/>
        <p:txBody>
          <a:bodyPr/>
          <a:lstStyle/>
          <a:p>
            <a:fld id="{086E3A1A-9A09-43B1-BA8C-30631DABF248}" type="slidenum">
              <a:rPr kumimoji="1" lang="ja-JP" altLang="en-US" smtClean="0"/>
              <a:pPr/>
              <a:t>10</a:t>
            </a:fld>
            <a:endParaRPr kumimoji="1" lang="ja-JP" altLang="en-US" dirty="0"/>
          </a:p>
        </p:txBody>
      </p:sp>
      <p:sp>
        <p:nvSpPr>
          <p:cNvPr id="3" name="正方形/長方形 2">
            <a:extLst>
              <a:ext uri="{FF2B5EF4-FFF2-40B4-BE49-F238E27FC236}">
                <a16:creationId xmlns:a16="http://schemas.microsoft.com/office/drawing/2014/main" id="{2F00ABD4-3A9C-003A-C49F-A9B5301820F0}"/>
              </a:ext>
            </a:extLst>
          </p:cNvPr>
          <p:cNvSpPr/>
          <p:nvPr/>
        </p:nvSpPr>
        <p:spPr>
          <a:xfrm>
            <a:off x="597599" y="2723827"/>
            <a:ext cx="8460000" cy="1043942"/>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lvl="1">
              <a:spcBef>
                <a:spcPts val="1200"/>
              </a:spcBef>
            </a:pPr>
            <a:r>
              <a:rPr kumimoji="1" lang="en-US" altLang="ja-JP" sz="1600" b="1" dirty="0">
                <a:solidFill>
                  <a:schemeClr val="tx1"/>
                </a:solidFill>
                <a:latin typeface="+mn-ea"/>
              </a:rPr>
              <a:t>【</a:t>
            </a:r>
            <a:r>
              <a:rPr kumimoji="1" lang="ja-JP" altLang="en-US" sz="1600" b="1" dirty="0">
                <a:solidFill>
                  <a:schemeClr val="tx1"/>
                </a:solidFill>
                <a:latin typeface="+mn-ea"/>
              </a:rPr>
              <a:t>記載いただきたい事項</a:t>
            </a:r>
            <a:r>
              <a:rPr kumimoji="1" lang="en-US" altLang="ja-JP" sz="1600" b="1" dirty="0">
                <a:solidFill>
                  <a:schemeClr val="tx1"/>
                </a:solidFill>
                <a:latin typeface="+mn-ea"/>
              </a:rPr>
              <a:t>】</a:t>
            </a:r>
          </a:p>
          <a:p>
            <a:pPr marL="180975" lvl="1" indent="-180975">
              <a:spcBef>
                <a:spcPts val="1200"/>
              </a:spcBef>
              <a:buFont typeface="Wingdings" panose="05000000000000000000" pitchFamily="2" charset="2"/>
              <a:buChar char="n"/>
            </a:pPr>
            <a:r>
              <a:rPr kumimoji="1" lang="ja-JP" altLang="en-US" sz="1600" dirty="0">
                <a:solidFill>
                  <a:schemeClr val="tx1"/>
                </a:solidFill>
                <a:latin typeface="+mn-ea"/>
              </a:rPr>
              <a:t>協定期間内における取組の実施スケジュール（令和５年</a:t>
            </a:r>
            <a:r>
              <a:rPr kumimoji="1" lang="en-US" altLang="ja-JP" sz="1600" dirty="0">
                <a:solidFill>
                  <a:schemeClr val="tx1"/>
                </a:solidFill>
                <a:latin typeface="+mn-ea"/>
              </a:rPr>
              <a:t>12</a:t>
            </a:r>
            <a:r>
              <a:rPr kumimoji="1" lang="ja-JP" altLang="en-US" sz="1600" dirty="0">
                <a:solidFill>
                  <a:schemeClr val="tx1"/>
                </a:solidFill>
                <a:latin typeface="+mn-ea"/>
              </a:rPr>
              <a:t>月から令和７年</a:t>
            </a:r>
            <a:r>
              <a:rPr kumimoji="1" lang="en-US" altLang="ja-JP" sz="1600" dirty="0">
                <a:solidFill>
                  <a:schemeClr val="tx1"/>
                </a:solidFill>
                <a:latin typeface="+mn-ea"/>
              </a:rPr>
              <a:t>3</a:t>
            </a:r>
            <a:r>
              <a:rPr kumimoji="1" lang="ja-JP" altLang="en-US" sz="1600" dirty="0">
                <a:solidFill>
                  <a:schemeClr val="tx1"/>
                </a:solidFill>
                <a:latin typeface="+mn-ea"/>
              </a:rPr>
              <a:t>月末までの約</a:t>
            </a:r>
            <a:r>
              <a:rPr kumimoji="1" lang="en-US" altLang="ja-JP" sz="1600" dirty="0">
                <a:solidFill>
                  <a:schemeClr val="tx1"/>
                </a:solidFill>
                <a:latin typeface="+mn-ea"/>
              </a:rPr>
              <a:t>1</a:t>
            </a:r>
            <a:r>
              <a:rPr kumimoji="1" lang="ja-JP" altLang="en-US" sz="1600" dirty="0">
                <a:solidFill>
                  <a:schemeClr val="tx1"/>
                </a:solidFill>
                <a:latin typeface="+mn-ea"/>
              </a:rPr>
              <a:t>年</a:t>
            </a:r>
            <a:r>
              <a:rPr kumimoji="1" lang="en-US" altLang="ja-JP" sz="1600" dirty="0">
                <a:solidFill>
                  <a:schemeClr val="tx1"/>
                </a:solidFill>
                <a:latin typeface="+mn-ea"/>
              </a:rPr>
              <a:t>3</a:t>
            </a:r>
            <a:r>
              <a:rPr kumimoji="1" lang="ja-JP" altLang="en-US" sz="1600" dirty="0">
                <a:solidFill>
                  <a:schemeClr val="tx1"/>
                </a:solidFill>
                <a:latin typeface="+mn-ea"/>
              </a:rPr>
              <a:t>カ月を想定）</a:t>
            </a:r>
            <a:endParaRPr kumimoji="1" lang="en-US" altLang="ja-JP" sz="1600" dirty="0">
              <a:solidFill>
                <a:schemeClr val="tx1"/>
              </a:solidFill>
              <a:latin typeface="+mn-ea"/>
            </a:endParaRPr>
          </a:p>
        </p:txBody>
      </p:sp>
    </p:spTree>
    <p:extLst>
      <p:ext uri="{BB962C8B-B14F-4D97-AF65-F5344CB8AC3E}">
        <p14:creationId xmlns:p14="http://schemas.microsoft.com/office/powerpoint/2010/main" val="2616904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155">
            <a:extLst>
              <a:ext uri="{FF2B5EF4-FFF2-40B4-BE49-F238E27FC236}">
                <a16:creationId xmlns:a16="http://schemas.microsoft.com/office/drawing/2014/main" id="{94667FEA-7EA5-E9B1-5C9C-07760DCF6678}"/>
              </a:ext>
            </a:extLst>
          </p:cNvPr>
          <p:cNvGraphicFramePr>
            <a:graphicFrameLocks/>
          </p:cNvGraphicFramePr>
          <p:nvPr>
            <p:extLst>
              <p:ext uri="{D42A27DB-BD31-4B8C-83A1-F6EECF244321}">
                <p14:modId xmlns:p14="http://schemas.microsoft.com/office/powerpoint/2010/main" val="2047770673"/>
              </p:ext>
            </p:extLst>
          </p:nvPr>
        </p:nvGraphicFramePr>
        <p:xfrm>
          <a:off x="744090" y="2123546"/>
          <a:ext cx="7956000" cy="3456000"/>
        </p:xfrm>
        <a:graphic>
          <a:graphicData uri="http://schemas.openxmlformats.org/drawingml/2006/table">
            <a:tbl>
              <a:tblPr/>
              <a:tblGrid>
                <a:gridCol w="468000">
                  <a:extLst>
                    <a:ext uri="{9D8B030D-6E8A-4147-A177-3AD203B41FA5}">
                      <a16:colId xmlns:a16="http://schemas.microsoft.com/office/drawing/2014/main" val="3991314331"/>
                    </a:ext>
                  </a:extLst>
                </a:gridCol>
                <a:gridCol w="6732000">
                  <a:extLst>
                    <a:ext uri="{9D8B030D-6E8A-4147-A177-3AD203B41FA5}">
                      <a16:colId xmlns:a16="http://schemas.microsoft.com/office/drawing/2014/main" val="20000"/>
                    </a:ext>
                  </a:extLst>
                </a:gridCol>
                <a:gridCol w="756000">
                  <a:extLst>
                    <a:ext uri="{9D8B030D-6E8A-4147-A177-3AD203B41FA5}">
                      <a16:colId xmlns:a16="http://schemas.microsoft.com/office/drawing/2014/main" val="2774246504"/>
                    </a:ext>
                  </a:extLst>
                </a:gridCol>
              </a:tblGrid>
              <a:tr h="576000">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１</a:t>
                      </a:r>
                      <a:r>
                        <a:rPr kumimoji="0" lang="en-US" altLang="ja-JP" sz="1600" b="1" i="0" u="none" strike="noStrike" cap="none" normalizeH="0" baseline="0" dirty="0">
                          <a:ln>
                            <a:noFill/>
                          </a:ln>
                          <a:solidFill>
                            <a:schemeClr val="tx1"/>
                          </a:solidFill>
                          <a:effectLst/>
                          <a:latin typeface="+mn-ea"/>
                          <a:ea typeface="+mn-ea"/>
                          <a:cs typeface="+mn-cs"/>
                          <a:sym typeface="+mn-lt"/>
                        </a:rPr>
                        <a:t>.</a:t>
                      </a:r>
                      <a:endParaRPr kumimoji="0" lang="ja-JP" altLang="en-US" sz="1600" b="1"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cap="flat">
                      <a:noFill/>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ビジョン・目標</a:t>
                      </a:r>
                    </a:p>
                  </a:txBody>
                  <a:tcPr marL="72000" marR="72000" marT="72000" marB="72000" anchor="ctr" horzOverflow="overflow">
                    <a:lnL cap="flat">
                      <a:noFill/>
                    </a:lnL>
                    <a:lnR cap="flat">
                      <a:noFill/>
                    </a:lnR>
                    <a:lnT cap="flat">
                      <a:noFill/>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cap="none" normalizeH="0" baseline="0" dirty="0">
                          <a:ln>
                            <a:noFill/>
                          </a:ln>
                          <a:solidFill>
                            <a:schemeClr val="tx1"/>
                          </a:solidFill>
                          <a:effectLst/>
                          <a:latin typeface="+mn-ea"/>
                          <a:ea typeface="+mn-ea"/>
                          <a:cs typeface="+mn-cs"/>
                          <a:sym typeface="+mn-lt"/>
                        </a:rPr>
                        <a:t>P.</a:t>
                      </a:r>
                      <a:r>
                        <a:rPr kumimoji="0" lang="ja-JP" altLang="en-US" sz="1600" b="0" i="0" u="none" strike="noStrike" cap="none" normalizeH="0" baseline="0" dirty="0">
                          <a:ln>
                            <a:noFill/>
                          </a:ln>
                          <a:solidFill>
                            <a:schemeClr val="tx1"/>
                          </a:solidFill>
                          <a:effectLst/>
                          <a:latin typeface="+mn-ea"/>
                          <a:ea typeface="+mn-ea"/>
                          <a:cs typeface="+mn-cs"/>
                          <a:sym typeface="+mn-lt"/>
                        </a:rPr>
                        <a:t>○</a:t>
                      </a:r>
                      <a:endParaRPr kumimoji="0" lang="en-US" altLang="ja-JP" sz="1600" b="0"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cap="flat">
                      <a:noFill/>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76000">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２</a:t>
                      </a:r>
                      <a:r>
                        <a:rPr kumimoji="0" lang="en-US" altLang="ja-JP" sz="1600" b="1" i="0" u="none" strike="noStrike" cap="none" normalizeH="0" baseline="0" dirty="0">
                          <a:ln>
                            <a:noFill/>
                          </a:ln>
                          <a:solidFill>
                            <a:schemeClr val="tx1"/>
                          </a:solidFill>
                          <a:effectLst/>
                          <a:latin typeface="+mn-ea"/>
                          <a:ea typeface="+mn-ea"/>
                          <a:cs typeface="+mn-cs"/>
                          <a:sym typeface="+mn-lt"/>
                        </a:rPr>
                        <a:t>.</a:t>
                      </a:r>
                      <a:endParaRPr kumimoji="0" lang="ja-JP" altLang="en-US" sz="1600" b="1"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実施計画・</a:t>
                      </a:r>
                      <a:r>
                        <a:rPr kumimoji="0" lang="en-US" altLang="ja-JP" sz="1600" b="1" i="0" u="none" strike="noStrike" cap="none" normalizeH="0" baseline="0" dirty="0">
                          <a:ln>
                            <a:noFill/>
                          </a:ln>
                          <a:solidFill>
                            <a:schemeClr val="tx1"/>
                          </a:solidFill>
                          <a:effectLst/>
                          <a:latin typeface="+mn-ea"/>
                          <a:ea typeface="+mn-ea"/>
                          <a:cs typeface="+mn-cs"/>
                          <a:sym typeface="+mn-lt"/>
                        </a:rPr>
                        <a:t>KPI</a:t>
                      </a:r>
                      <a:r>
                        <a:rPr kumimoji="0" lang="ja-JP" altLang="en-US" sz="1600" b="1" i="0" u="none" strike="noStrike" cap="none" normalizeH="0" baseline="0" dirty="0">
                          <a:ln>
                            <a:noFill/>
                          </a:ln>
                          <a:solidFill>
                            <a:schemeClr val="tx1"/>
                          </a:solidFill>
                          <a:effectLst/>
                          <a:latin typeface="+mn-ea"/>
                          <a:ea typeface="+mn-ea"/>
                          <a:cs typeface="+mn-cs"/>
                          <a:sym typeface="+mn-lt"/>
                        </a:rPr>
                        <a:t>の設定</a:t>
                      </a: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kern="1200" cap="none" normalizeH="0" baseline="0" dirty="0">
                          <a:ln>
                            <a:noFill/>
                          </a:ln>
                          <a:solidFill>
                            <a:schemeClr val="tx1"/>
                          </a:solidFill>
                          <a:effectLst/>
                          <a:latin typeface="+mn-ea"/>
                          <a:ea typeface="+mn-ea"/>
                          <a:cs typeface="+mn-cs"/>
                          <a:sym typeface="+mn-lt"/>
                        </a:rPr>
                        <a:t>P.</a:t>
                      </a:r>
                      <a:r>
                        <a:rPr kumimoji="0" lang="ja-JP" altLang="en-US" sz="1600" b="0" i="0" u="none" strike="noStrike" kern="1200" cap="none" normalizeH="0" baseline="0" dirty="0">
                          <a:ln>
                            <a:noFill/>
                          </a:ln>
                          <a:solidFill>
                            <a:schemeClr val="tx1"/>
                          </a:solidFill>
                          <a:effectLst/>
                          <a:latin typeface="+mn-ea"/>
                          <a:ea typeface="+mn-ea"/>
                          <a:cs typeface="+mn-cs"/>
                          <a:sym typeface="+mn-lt"/>
                        </a:rPr>
                        <a:t>○</a:t>
                      </a:r>
                      <a:endParaRPr kumimoji="0" lang="en-US" altLang="ja-JP" sz="1600" b="0" i="0" u="none" strike="noStrike" kern="1200"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76000">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３</a:t>
                      </a:r>
                      <a:r>
                        <a:rPr kumimoji="0" lang="en-US" altLang="ja-JP" sz="1600" b="1" i="0" u="none" strike="noStrike" cap="none" normalizeH="0" baseline="0" dirty="0">
                          <a:ln>
                            <a:noFill/>
                          </a:ln>
                          <a:solidFill>
                            <a:schemeClr val="tx1"/>
                          </a:solidFill>
                          <a:effectLst/>
                          <a:latin typeface="+mn-ea"/>
                          <a:ea typeface="+mn-ea"/>
                          <a:cs typeface="+mn-cs"/>
                          <a:sym typeface="+mn-lt"/>
                        </a:rPr>
                        <a:t>.</a:t>
                      </a: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シーズの将来性</a:t>
                      </a:r>
                      <a:endParaRPr kumimoji="0" lang="en-US" altLang="ja-JP" sz="1600" b="1"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0" lang="en-US" altLang="ja-JP" sz="1600" b="0" i="0" u="none" strike="noStrike" kern="1200" cap="none" normalizeH="0" baseline="0" dirty="0">
                          <a:ln>
                            <a:noFill/>
                          </a:ln>
                          <a:solidFill>
                            <a:schemeClr val="tx1"/>
                          </a:solidFill>
                          <a:effectLst/>
                          <a:latin typeface="+mn-ea"/>
                          <a:ea typeface="+mn-ea"/>
                          <a:cs typeface="+mn-cs"/>
                          <a:sym typeface="+mn-lt"/>
                        </a:rPr>
                        <a:t>P.</a:t>
                      </a:r>
                      <a:r>
                        <a:rPr kumimoji="0" lang="ja-JP" altLang="en-US" sz="1600" b="0" i="0" u="none" strike="noStrike" kern="1200" cap="none" normalizeH="0" baseline="0" dirty="0">
                          <a:ln>
                            <a:noFill/>
                          </a:ln>
                          <a:solidFill>
                            <a:schemeClr val="tx1"/>
                          </a:solidFill>
                          <a:effectLst/>
                          <a:latin typeface="+mn-ea"/>
                          <a:ea typeface="+mn-ea"/>
                          <a:cs typeface="+mn-cs"/>
                          <a:sym typeface="+mn-lt"/>
                        </a:rPr>
                        <a:t>○</a:t>
                      </a:r>
                      <a:endParaRPr kumimoji="0" lang="en-US" altLang="ja-JP" sz="1600" b="0" i="0" u="none" strike="noStrike" kern="1200"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04955903"/>
                  </a:ext>
                </a:extLst>
              </a:tr>
              <a:tr h="576000">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４</a:t>
                      </a:r>
                      <a:r>
                        <a:rPr kumimoji="0" lang="en-US" altLang="ja-JP" sz="1600" b="1" i="0" u="none" strike="noStrike" cap="none" normalizeH="0" baseline="0" dirty="0">
                          <a:ln>
                            <a:noFill/>
                          </a:ln>
                          <a:solidFill>
                            <a:schemeClr val="tx1"/>
                          </a:solidFill>
                          <a:effectLst/>
                          <a:latin typeface="+mn-ea"/>
                          <a:ea typeface="+mn-ea"/>
                          <a:cs typeface="+mn-cs"/>
                          <a:sym typeface="+mn-lt"/>
                        </a:rPr>
                        <a:t>.</a:t>
                      </a: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実施に向けた主体性</a:t>
                      </a:r>
                      <a:endParaRPr kumimoji="0" lang="en-US" altLang="ja-JP" sz="1600" b="1"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kern="1200" cap="none" normalizeH="0" baseline="0" dirty="0">
                          <a:ln>
                            <a:noFill/>
                          </a:ln>
                          <a:solidFill>
                            <a:schemeClr val="tx1"/>
                          </a:solidFill>
                          <a:effectLst/>
                          <a:latin typeface="+mn-ea"/>
                          <a:ea typeface="+mn-ea"/>
                          <a:cs typeface="+mn-cs"/>
                          <a:sym typeface="+mn-lt"/>
                        </a:rPr>
                        <a:t>P.</a:t>
                      </a:r>
                      <a:r>
                        <a:rPr kumimoji="0" lang="ja-JP" altLang="en-US" sz="1600" b="0" i="0" u="none" strike="noStrike" kern="1200" cap="none" normalizeH="0" baseline="0" dirty="0">
                          <a:ln>
                            <a:noFill/>
                          </a:ln>
                          <a:solidFill>
                            <a:schemeClr val="tx1"/>
                          </a:solidFill>
                          <a:effectLst/>
                          <a:latin typeface="+mn-ea"/>
                          <a:ea typeface="+mn-ea"/>
                          <a:cs typeface="+mn-cs"/>
                          <a:sym typeface="+mn-lt"/>
                        </a:rPr>
                        <a:t>○</a:t>
                      </a:r>
                      <a:endParaRPr kumimoji="0" lang="en-US" altLang="ja-JP" sz="1600" b="0" i="0" u="none" strike="noStrike" kern="1200"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577527444"/>
                  </a:ext>
                </a:extLst>
              </a:tr>
              <a:tr h="576000">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５</a:t>
                      </a:r>
                      <a:r>
                        <a:rPr kumimoji="0" lang="en-US" altLang="ja-JP" sz="1600" b="1" i="0" u="none" strike="noStrike" cap="none" normalizeH="0" baseline="0" dirty="0">
                          <a:ln>
                            <a:noFill/>
                          </a:ln>
                          <a:solidFill>
                            <a:schemeClr val="tx1"/>
                          </a:solidFill>
                          <a:effectLst/>
                          <a:latin typeface="+mn-ea"/>
                          <a:ea typeface="+mn-ea"/>
                          <a:cs typeface="+mn-cs"/>
                          <a:sym typeface="+mn-lt"/>
                        </a:rPr>
                        <a:t>.</a:t>
                      </a:r>
                      <a:endParaRPr kumimoji="0" lang="ja-JP" altLang="en-US" sz="1600" b="1"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予算計画</a:t>
                      </a: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cap="none" normalizeH="0" baseline="0" dirty="0">
                          <a:ln>
                            <a:noFill/>
                          </a:ln>
                          <a:solidFill>
                            <a:schemeClr val="tx1"/>
                          </a:solidFill>
                          <a:effectLst/>
                          <a:latin typeface="+mn-ea"/>
                          <a:ea typeface="+mn-ea"/>
                          <a:cs typeface="+mn-cs"/>
                          <a:sym typeface="+mn-lt"/>
                        </a:rPr>
                        <a:t>P.</a:t>
                      </a:r>
                      <a:r>
                        <a:rPr kumimoji="0" lang="ja-JP" altLang="en-US" sz="1600" b="0" i="0" u="none" strike="noStrike" cap="none" normalizeH="0" baseline="0" dirty="0">
                          <a:ln>
                            <a:noFill/>
                          </a:ln>
                          <a:solidFill>
                            <a:schemeClr val="tx1"/>
                          </a:solidFill>
                          <a:effectLst/>
                          <a:latin typeface="+mn-ea"/>
                          <a:ea typeface="+mn-ea"/>
                          <a:cs typeface="+mn-cs"/>
                          <a:sym typeface="+mn-lt"/>
                        </a:rPr>
                        <a:t>○</a:t>
                      </a:r>
                      <a:endParaRPr kumimoji="0" lang="en-US" altLang="ja-JP" sz="1600" b="0"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35466803"/>
                  </a:ext>
                </a:extLst>
              </a:tr>
              <a:tr h="576000">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６</a:t>
                      </a:r>
                      <a:r>
                        <a:rPr kumimoji="0" lang="en-US" altLang="ja-JP" sz="1600" b="1" i="0" u="none" strike="noStrike" cap="none" normalizeH="0" baseline="0" dirty="0">
                          <a:ln>
                            <a:noFill/>
                          </a:ln>
                          <a:solidFill>
                            <a:schemeClr val="tx1"/>
                          </a:solidFill>
                          <a:effectLst/>
                          <a:latin typeface="+mn-ea"/>
                          <a:ea typeface="+mn-ea"/>
                          <a:cs typeface="+mn-cs"/>
                          <a:sym typeface="+mn-lt"/>
                        </a:rPr>
                        <a:t>.</a:t>
                      </a: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スケジュール</a:t>
                      </a:r>
                      <a:endParaRPr kumimoji="0" lang="en-US" altLang="ja-JP" sz="1600" b="1"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cap="none" normalizeH="0" baseline="0" dirty="0">
                          <a:ln>
                            <a:noFill/>
                          </a:ln>
                          <a:solidFill>
                            <a:schemeClr val="tx1"/>
                          </a:solidFill>
                          <a:effectLst/>
                          <a:latin typeface="+mn-ea"/>
                          <a:ea typeface="+mn-ea"/>
                          <a:cs typeface="+mn-cs"/>
                          <a:sym typeface="+mn-lt"/>
                        </a:rPr>
                        <a:t>P.</a:t>
                      </a:r>
                      <a:r>
                        <a:rPr kumimoji="0" lang="ja-JP" altLang="en-US" sz="1600" b="0" i="0" u="none" strike="noStrike" cap="none" normalizeH="0" baseline="0" dirty="0">
                          <a:ln>
                            <a:noFill/>
                          </a:ln>
                          <a:solidFill>
                            <a:schemeClr val="tx1"/>
                          </a:solidFill>
                          <a:effectLst/>
                          <a:latin typeface="+mn-ea"/>
                          <a:ea typeface="+mn-ea"/>
                          <a:cs typeface="+mn-cs"/>
                          <a:sym typeface="+mn-lt"/>
                        </a:rPr>
                        <a:t>○</a:t>
                      </a:r>
                      <a:endParaRPr kumimoji="0" lang="en-US" altLang="ja-JP" sz="1600" b="0"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07932119"/>
                  </a:ext>
                </a:extLst>
              </a:tr>
            </a:tbl>
          </a:graphicData>
        </a:graphic>
      </p:graphicFrame>
      <p:sp>
        <p:nvSpPr>
          <p:cNvPr id="10" name="タイトル 8">
            <a:extLst>
              <a:ext uri="{FF2B5EF4-FFF2-40B4-BE49-F238E27FC236}">
                <a16:creationId xmlns:a16="http://schemas.microsoft.com/office/drawing/2014/main" id="{1938F136-FB55-4947-AE95-46657997E73C}"/>
              </a:ext>
            </a:extLst>
          </p:cNvPr>
          <p:cNvSpPr txBox="1">
            <a:spLocks/>
          </p:cNvSpPr>
          <p:nvPr/>
        </p:nvSpPr>
        <p:spPr bwMode="gray">
          <a:xfrm>
            <a:off x="359794" y="173254"/>
            <a:ext cx="9186412" cy="975146"/>
          </a:xfrm>
          <a:prstGeom prst="rect">
            <a:avLst/>
          </a:prstGeom>
        </p:spPr>
        <p:txBody>
          <a:bodyPr vert="horz" lIns="0" tIns="0" rIns="0" bIns="0" rtlCol="0" anchor="ctr" anchorCtr="0">
            <a:noAutofit/>
          </a:bodyPr>
          <a:lstStyle>
            <a:lvl1pPr algn="l" defTabSz="990564" rtl="0" eaLnBrk="1" latinLnBrk="0" hangingPunct="1">
              <a:spcBef>
                <a:spcPct val="0"/>
              </a:spcBef>
              <a:buNone/>
              <a:defRPr kumimoji="1" sz="2000" b="1" kern="1200">
                <a:solidFill>
                  <a:schemeClr val="tx1"/>
                </a:solidFill>
                <a:latin typeface="+mj-lt"/>
                <a:ea typeface="+mj-ea"/>
                <a:cs typeface="+mj-cs"/>
                <a:sym typeface="+mj-lt"/>
              </a:defRPr>
            </a:lvl1pPr>
          </a:lstStyle>
          <a:p>
            <a:pPr algn="ctr"/>
            <a:r>
              <a:rPr lang="ja-JP" altLang="en-US" sz="2167" dirty="0">
                <a:latin typeface="+mn-ea"/>
                <a:ea typeface="+mn-ea"/>
              </a:rPr>
              <a:t>大学発スタートアップ創出支援事業　企画書フォーマット</a:t>
            </a:r>
            <a:endParaRPr lang="en-US" altLang="ja-JP" sz="2167" dirty="0">
              <a:latin typeface="+mn-ea"/>
              <a:ea typeface="+mn-ea"/>
            </a:endParaRPr>
          </a:p>
          <a:p>
            <a:pPr algn="ctr"/>
            <a:r>
              <a:rPr lang="en-US" altLang="ja-JP" sz="2167" dirty="0">
                <a:latin typeface="+mn-ea"/>
                <a:ea typeface="+mn-ea"/>
              </a:rPr>
              <a:t>【</a:t>
            </a:r>
            <a:r>
              <a:rPr lang="ja-JP" altLang="en-US" sz="2167" dirty="0">
                <a:latin typeface="+mn-ea"/>
                <a:ea typeface="+mn-ea"/>
              </a:rPr>
              <a:t>タイプ</a:t>
            </a:r>
            <a:r>
              <a:rPr lang="en-US" altLang="ja-JP" sz="2167" dirty="0">
                <a:latin typeface="+mn-ea"/>
                <a:ea typeface="+mn-ea"/>
              </a:rPr>
              <a:t>Ⅰ</a:t>
            </a:r>
            <a:r>
              <a:rPr lang="ja-JP" altLang="en-US" sz="2167" dirty="0">
                <a:latin typeface="+mn-ea"/>
                <a:ea typeface="+mn-ea"/>
              </a:rPr>
              <a:t>　事業化促進型</a:t>
            </a:r>
            <a:r>
              <a:rPr lang="en-US" altLang="ja-JP" sz="2167" dirty="0">
                <a:latin typeface="+mn-ea"/>
                <a:ea typeface="+mn-ea"/>
              </a:rPr>
              <a:t>】</a:t>
            </a:r>
          </a:p>
        </p:txBody>
      </p:sp>
      <p:sp>
        <p:nvSpPr>
          <p:cNvPr id="2" name="テキスト ボックス 1"/>
          <p:cNvSpPr txBox="1"/>
          <p:nvPr/>
        </p:nvSpPr>
        <p:spPr>
          <a:xfrm>
            <a:off x="629498" y="1451307"/>
            <a:ext cx="1597794" cy="369332"/>
          </a:xfrm>
          <a:prstGeom prst="rect">
            <a:avLst/>
          </a:prstGeom>
          <a:noFill/>
        </p:spPr>
        <p:txBody>
          <a:bodyPr wrap="square" rtlCol="0">
            <a:spAutoFit/>
          </a:bodyPr>
          <a:lstStyle/>
          <a:p>
            <a:r>
              <a:rPr kumimoji="1" lang="en-US" altLang="ja-JP" b="1" dirty="0"/>
              <a:t>【</a:t>
            </a:r>
            <a:r>
              <a:rPr kumimoji="1" lang="ja-JP" altLang="en-US" b="1" dirty="0"/>
              <a:t>目次</a:t>
            </a:r>
            <a:r>
              <a:rPr kumimoji="1" lang="en-US" altLang="ja-JP" b="1" dirty="0"/>
              <a:t>】</a:t>
            </a:r>
            <a:endParaRPr kumimoji="1" lang="ja-JP" altLang="en-US" b="1" dirty="0"/>
          </a:p>
        </p:txBody>
      </p:sp>
      <p:sp>
        <p:nvSpPr>
          <p:cNvPr id="3" name="スライド番号プレースホルダー 2">
            <a:extLst>
              <a:ext uri="{FF2B5EF4-FFF2-40B4-BE49-F238E27FC236}">
                <a16:creationId xmlns:a16="http://schemas.microsoft.com/office/drawing/2014/main" id="{8306B897-EF56-9A30-FF01-0B51F8BE2900}"/>
              </a:ext>
            </a:extLst>
          </p:cNvPr>
          <p:cNvSpPr>
            <a:spLocks noGrp="1"/>
          </p:cNvSpPr>
          <p:nvPr>
            <p:ph type="sldNum" sz="quarter" idx="12"/>
          </p:nvPr>
        </p:nvSpPr>
        <p:spPr/>
        <p:txBody>
          <a:bodyPr/>
          <a:lstStyle/>
          <a:p>
            <a:fld id="{086E3A1A-9A09-43B1-BA8C-30631DABF248}" type="slidenum">
              <a:rPr kumimoji="1" lang="ja-JP" altLang="en-US" smtClean="0"/>
              <a:pPr/>
              <a:t>2</a:t>
            </a:fld>
            <a:endParaRPr kumimoji="1" lang="ja-JP" altLang="en-US" dirty="0"/>
          </a:p>
        </p:txBody>
      </p:sp>
    </p:spTree>
    <p:extLst>
      <p:ext uri="{BB962C8B-B14F-4D97-AF65-F5344CB8AC3E}">
        <p14:creationId xmlns:p14="http://schemas.microsoft.com/office/powerpoint/2010/main" val="3762989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322226"/>
            <a:ext cx="222442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１　</a:t>
            </a:r>
            <a:r>
              <a:rPr kumimoji="1" lang="ja-JP" altLang="en-US" sz="1800" b="1" dirty="0"/>
              <a:t>ビジョン・</a:t>
            </a:r>
            <a:r>
              <a:rPr kumimoji="1" lang="ja-JP" altLang="en-US" b="1" dirty="0"/>
              <a:t>目標</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lvl="1">
              <a:spcBef>
                <a:spcPts val="1200"/>
              </a:spcBef>
            </a:pPr>
            <a:endParaRPr kumimoji="1" lang="en-US" altLang="ja-JP" sz="1600" dirty="0">
              <a:latin typeface="+mn-ea"/>
            </a:endParaRPr>
          </a:p>
        </p:txBody>
      </p:sp>
      <p:sp>
        <p:nvSpPr>
          <p:cNvPr id="8" name="正方形/長方形 7">
            <a:extLst>
              <a:ext uri="{FF2B5EF4-FFF2-40B4-BE49-F238E27FC236}">
                <a16:creationId xmlns:a16="http://schemas.microsoft.com/office/drawing/2014/main" id="{482116A0-B898-43E2-99B9-9023A72AFF10}"/>
              </a:ext>
            </a:extLst>
          </p:cNvPr>
          <p:cNvSpPr/>
          <p:nvPr/>
        </p:nvSpPr>
        <p:spPr bwMode="gray">
          <a:xfrm>
            <a:off x="597600" y="2034569"/>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提案全体を通じてロジックのある内容になっているか</a:t>
            </a:r>
            <a:endParaRPr kumimoji="1" lang="en-US" altLang="ja-JP" sz="1600" dirty="0">
              <a:latin typeface="+mn-ea"/>
            </a:endParaRPr>
          </a:p>
        </p:txBody>
      </p:sp>
      <p:sp>
        <p:nvSpPr>
          <p:cNvPr id="11" name="正方形/長方形 10">
            <a:extLst>
              <a:ext uri="{FF2B5EF4-FFF2-40B4-BE49-F238E27FC236}">
                <a16:creationId xmlns:a16="http://schemas.microsoft.com/office/drawing/2014/main" id="{411A7371-9DDF-4280-AFCD-9EF1B49D48B8}"/>
              </a:ext>
            </a:extLst>
          </p:cNvPr>
          <p:cNvSpPr/>
          <p:nvPr/>
        </p:nvSpPr>
        <p:spPr bwMode="gray">
          <a:xfrm>
            <a:off x="597600" y="1645200"/>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 本事業に取り組む長期的なビジョン・目標が明確か</a:t>
            </a:r>
            <a:endParaRPr kumimoji="1" lang="en-US" altLang="ja-JP" sz="1600" dirty="0">
              <a:latin typeface="+mn-ea"/>
            </a:endParaRPr>
          </a:p>
        </p:txBody>
      </p:sp>
      <p:sp>
        <p:nvSpPr>
          <p:cNvPr id="17" name="正方形/長方形 16">
            <a:extLst>
              <a:ext uri="{FF2B5EF4-FFF2-40B4-BE49-F238E27FC236}">
                <a16:creationId xmlns:a16="http://schemas.microsoft.com/office/drawing/2014/main" id="{95E35A97-E8AC-4388-BB8D-1BF7247A7C27}"/>
              </a:ext>
            </a:extLst>
          </p:cNvPr>
          <p:cNvSpPr/>
          <p:nvPr/>
        </p:nvSpPr>
        <p:spPr bwMode="gray">
          <a:xfrm>
            <a:off x="597600" y="2423938"/>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公的支援を受けるに相応しい内容であるか</a:t>
            </a:r>
            <a:endParaRPr kumimoji="1" lang="en-US" altLang="ja-JP" sz="1600" dirty="0">
              <a:latin typeface="+mn-ea"/>
            </a:endParaRP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88800"/>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dirty="0">
                <a:solidFill>
                  <a:schemeClr val="bg1"/>
                </a:solidFill>
                <a:latin typeface="+mn-ea"/>
              </a:rPr>
              <a:t>審査の視点</a:t>
            </a:r>
          </a:p>
        </p:txBody>
      </p:sp>
      <p:sp>
        <p:nvSpPr>
          <p:cNvPr id="2" name="スライド番号プレースホルダー 1">
            <a:extLst>
              <a:ext uri="{FF2B5EF4-FFF2-40B4-BE49-F238E27FC236}">
                <a16:creationId xmlns:a16="http://schemas.microsoft.com/office/drawing/2014/main" id="{0E985C9C-8221-FE80-3D60-4C7630795D29}"/>
              </a:ext>
            </a:extLst>
          </p:cNvPr>
          <p:cNvSpPr>
            <a:spLocks noGrp="1"/>
          </p:cNvSpPr>
          <p:nvPr>
            <p:ph type="sldNum" sz="quarter" idx="12"/>
          </p:nvPr>
        </p:nvSpPr>
        <p:spPr/>
        <p:txBody>
          <a:bodyPr/>
          <a:lstStyle/>
          <a:p>
            <a:fld id="{086E3A1A-9A09-43B1-BA8C-30631DABF248}" type="slidenum">
              <a:rPr kumimoji="1" lang="ja-JP" altLang="en-US" smtClean="0"/>
              <a:pPr/>
              <a:t>3</a:t>
            </a:fld>
            <a:endParaRPr kumimoji="1" lang="ja-JP" altLang="en-US" dirty="0"/>
          </a:p>
        </p:txBody>
      </p:sp>
      <p:sp>
        <p:nvSpPr>
          <p:cNvPr id="3" name="正方形/長方形 2">
            <a:extLst>
              <a:ext uri="{FF2B5EF4-FFF2-40B4-BE49-F238E27FC236}">
                <a16:creationId xmlns:a16="http://schemas.microsoft.com/office/drawing/2014/main" id="{863BB7C6-6C81-342A-96FC-E77A8F0F9EC1}"/>
              </a:ext>
            </a:extLst>
          </p:cNvPr>
          <p:cNvSpPr/>
          <p:nvPr/>
        </p:nvSpPr>
        <p:spPr>
          <a:xfrm>
            <a:off x="597599" y="2906703"/>
            <a:ext cx="8460000" cy="1685781"/>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spcBef>
                <a:spcPts val="1200"/>
              </a:spcBef>
            </a:pPr>
            <a:r>
              <a:rPr kumimoji="1" lang="en-US" altLang="ja-JP" sz="1600" b="1" dirty="0">
                <a:solidFill>
                  <a:schemeClr val="tx1"/>
                </a:solidFill>
                <a:latin typeface="+mn-ea"/>
              </a:rPr>
              <a:t>【</a:t>
            </a:r>
            <a:r>
              <a:rPr kumimoji="1" lang="ja-JP" altLang="en-US" sz="1600" b="1" dirty="0">
                <a:solidFill>
                  <a:schemeClr val="tx1"/>
                </a:solidFill>
                <a:latin typeface="+mn-ea"/>
              </a:rPr>
              <a:t>記載いただきたい事項</a:t>
            </a:r>
            <a:r>
              <a:rPr kumimoji="1" lang="en-US" altLang="ja-JP" sz="1600" b="1" dirty="0">
                <a:solidFill>
                  <a:schemeClr val="tx1"/>
                </a:solidFill>
                <a:latin typeface="+mn-ea"/>
              </a:rPr>
              <a:t>】</a:t>
            </a:r>
          </a:p>
          <a:p>
            <a:pPr marL="285750" lvl="1" indent="-285750">
              <a:spcBef>
                <a:spcPts val="1200"/>
              </a:spcBef>
              <a:buFont typeface="Wingdings" panose="05000000000000000000" pitchFamily="2" charset="2"/>
              <a:buChar char="n"/>
            </a:pPr>
            <a:r>
              <a:rPr kumimoji="1" lang="ja-JP" altLang="en-US" sz="1600" dirty="0">
                <a:solidFill>
                  <a:schemeClr val="tx1"/>
                </a:solidFill>
                <a:latin typeface="+mn-ea"/>
              </a:rPr>
              <a:t>大学発スタートアップ創出に向けた自組織における長期的なビジョン・目標</a:t>
            </a:r>
            <a:endParaRPr kumimoji="1" lang="en-US" altLang="ja-JP" sz="1600" dirty="0">
              <a:solidFill>
                <a:schemeClr val="tx1"/>
              </a:solidFill>
              <a:latin typeface="+mn-ea"/>
            </a:endParaRPr>
          </a:p>
          <a:p>
            <a:pPr marL="285750" lvl="1" indent="-285750">
              <a:spcBef>
                <a:spcPts val="1200"/>
              </a:spcBef>
              <a:buFont typeface="Wingdings" panose="05000000000000000000" pitchFamily="2" charset="2"/>
              <a:buChar char="n"/>
            </a:pPr>
            <a:r>
              <a:rPr kumimoji="1" lang="ja-JP" altLang="en-US" sz="1600" dirty="0">
                <a:solidFill>
                  <a:schemeClr val="tx1"/>
                </a:solidFill>
                <a:latin typeface="+mn-ea"/>
              </a:rPr>
              <a:t>ビジョン・目標の達成に向けた現状と課題</a:t>
            </a:r>
            <a:endParaRPr kumimoji="1" lang="en-US" altLang="ja-JP" sz="1600" dirty="0">
              <a:solidFill>
                <a:schemeClr val="tx1"/>
              </a:solidFill>
              <a:latin typeface="+mn-ea"/>
            </a:endParaRPr>
          </a:p>
          <a:p>
            <a:pPr marL="285750" lvl="1" indent="-285750">
              <a:spcBef>
                <a:spcPts val="1200"/>
              </a:spcBef>
              <a:buFont typeface="Wingdings" panose="05000000000000000000" pitchFamily="2" charset="2"/>
              <a:buChar char="n"/>
            </a:pPr>
            <a:r>
              <a:rPr kumimoji="1" lang="ja-JP" altLang="en-US" sz="1600" dirty="0">
                <a:solidFill>
                  <a:schemeClr val="tx1"/>
                </a:solidFill>
                <a:latin typeface="+mn-ea"/>
              </a:rPr>
              <a:t>協定期間内における取組の概要</a:t>
            </a:r>
          </a:p>
        </p:txBody>
      </p:sp>
    </p:spTree>
    <p:extLst>
      <p:ext uri="{BB962C8B-B14F-4D97-AF65-F5344CB8AC3E}">
        <p14:creationId xmlns:p14="http://schemas.microsoft.com/office/powerpoint/2010/main" val="4252576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２　実施計画・</a:t>
            </a:r>
            <a:r>
              <a:rPr kumimoji="1" lang="en-US" altLang="ja-JP" b="1" dirty="0"/>
              <a:t>KPI</a:t>
            </a:r>
            <a:r>
              <a:rPr kumimoji="1" lang="ja-JP" altLang="en-US" b="1" dirty="0"/>
              <a:t>の設定</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none" lIns="72000" tIns="72000" rIns="72000" bIns="72000" numCol="1" spcCol="0" rtlCol="0" fromWordArt="0" anchor="t" anchorCtr="0" forceAA="0" compatLnSpc="1">
            <a:prstTxWarp prst="textNoShape">
              <a:avLst/>
            </a:prstTxWarp>
            <a:noAutofit/>
          </a:bodyPr>
          <a:lstStyle/>
          <a:p>
            <a:pPr marL="429768" lvl="1"/>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p:txBody>
      </p:sp>
      <p:sp>
        <p:nvSpPr>
          <p:cNvPr id="8" name="正方形/長方形 7">
            <a:extLst>
              <a:ext uri="{FF2B5EF4-FFF2-40B4-BE49-F238E27FC236}">
                <a16:creationId xmlns:a16="http://schemas.microsoft.com/office/drawing/2014/main" id="{482116A0-B898-43E2-99B9-9023A72AFF10}"/>
              </a:ext>
            </a:extLst>
          </p:cNvPr>
          <p:cNvSpPr/>
          <p:nvPr/>
        </p:nvSpPr>
        <p:spPr bwMode="gray">
          <a:xfrm>
            <a:off x="597598" y="2102698"/>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現状を踏まえた実現可能性の高い内容か</a:t>
            </a:r>
            <a:endParaRPr kumimoji="1" lang="en-US" altLang="ja-JP" sz="1600" dirty="0">
              <a:latin typeface="+mn-ea"/>
            </a:endParaRPr>
          </a:p>
        </p:txBody>
      </p:sp>
      <p:sp>
        <p:nvSpPr>
          <p:cNvPr id="11" name="正方形/長方形 10">
            <a:extLst>
              <a:ext uri="{FF2B5EF4-FFF2-40B4-BE49-F238E27FC236}">
                <a16:creationId xmlns:a16="http://schemas.microsoft.com/office/drawing/2014/main" id="{411A7371-9DDF-4280-AFCD-9EF1B49D48B8}"/>
              </a:ext>
            </a:extLst>
          </p:cNvPr>
          <p:cNvSpPr/>
          <p:nvPr/>
        </p:nvSpPr>
        <p:spPr bwMode="gray">
          <a:xfrm>
            <a:off x="597598" y="1643980"/>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lang="ja-JP" altLang="en-US" sz="1600" dirty="0"/>
              <a:t>長期的なビジョン・目標達成に向けた、具体的かつ実効性の高い計画か</a:t>
            </a:r>
            <a:endParaRPr kumimoji="1" lang="en-US" altLang="ja-JP" sz="1200" dirty="0">
              <a:latin typeface="+mn-ea"/>
            </a:endParaRPr>
          </a:p>
        </p:txBody>
      </p:sp>
      <p:sp>
        <p:nvSpPr>
          <p:cNvPr id="17" name="正方形/長方形 16">
            <a:extLst>
              <a:ext uri="{FF2B5EF4-FFF2-40B4-BE49-F238E27FC236}">
                <a16:creationId xmlns:a16="http://schemas.microsoft.com/office/drawing/2014/main" id="{95E35A97-E8AC-4388-BB8D-1BF7247A7C27}"/>
              </a:ext>
            </a:extLst>
          </p:cNvPr>
          <p:cNvSpPr/>
          <p:nvPr/>
        </p:nvSpPr>
        <p:spPr bwMode="gray">
          <a:xfrm>
            <a:off x="597598" y="2561416"/>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公的支援を受けるに相応しい内容であるか</a:t>
            </a: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dirty="0">
                <a:solidFill>
                  <a:schemeClr val="bg1"/>
                </a:solidFill>
                <a:latin typeface="+mn-ea"/>
              </a:rPr>
              <a:t>審査の視点</a:t>
            </a:r>
          </a:p>
        </p:txBody>
      </p:sp>
      <p:sp>
        <p:nvSpPr>
          <p:cNvPr id="9" name="正方形/長方形 8">
            <a:extLst>
              <a:ext uri="{FF2B5EF4-FFF2-40B4-BE49-F238E27FC236}">
                <a16:creationId xmlns:a16="http://schemas.microsoft.com/office/drawing/2014/main" id="{95E35A97-E8AC-4388-BB8D-1BF7247A7C27}"/>
              </a:ext>
            </a:extLst>
          </p:cNvPr>
          <p:cNvSpPr/>
          <p:nvPr/>
        </p:nvSpPr>
        <p:spPr bwMode="gray">
          <a:xfrm>
            <a:off x="597598" y="3020134"/>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r>
              <a:rPr lang="ja-JP" altLang="en-US" sz="1600" dirty="0"/>
              <a:t>本事業終了後も継続して成果を創出できる計画となっているか</a:t>
            </a:r>
            <a:endParaRPr lang="ja-JP" altLang="ja-JP" sz="1600" dirty="0"/>
          </a:p>
        </p:txBody>
      </p:sp>
      <p:sp>
        <p:nvSpPr>
          <p:cNvPr id="12" name="正方形/長方形 11">
            <a:extLst>
              <a:ext uri="{FF2B5EF4-FFF2-40B4-BE49-F238E27FC236}">
                <a16:creationId xmlns:a16="http://schemas.microsoft.com/office/drawing/2014/main" id="{95E35A97-E8AC-4388-BB8D-1BF7247A7C27}"/>
              </a:ext>
            </a:extLst>
          </p:cNvPr>
          <p:cNvSpPr/>
          <p:nvPr/>
        </p:nvSpPr>
        <p:spPr bwMode="gray">
          <a:xfrm>
            <a:off x="597598" y="3478852"/>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大学発スタートアップの創出を目指す本事業目的の実現に資する内容であるか</a:t>
            </a:r>
          </a:p>
        </p:txBody>
      </p:sp>
      <p:sp>
        <p:nvSpPr>
          <p:cNvPr id="13" name="正方形/長方形 12">
            <a:extLst>
              <a:ext uri="{FF2B5EF4-FFF2-40B4-BE49-F238E27FC236}">
                <a16:creationId xmlns:a16="http://schemas.microsoft.com/office/drawing/2014/main" id="{482116A0-B898-43E2-99B9-9023A72AFF10}"/>
              </a:ext>
            </a:extLst>
          </p:cNvPr>
          <p:cNvSpPr/>
          <p:nvPr/>
        </p:nvSpPr>
        <p:spPr bwMode="gray">
          <a:xfrm>
            <a:off x="597598" y="4396288"/>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en-US" altLang="ja-JP" sz="1600" dirty="0">
                <a:latin typeface="+mn-ea"/>
              </a:rPr>
              <a:t>KPI</a:t>
            </a:r>
            <a:r>
              <a:rPr kumimoji="1" lang="ja-JP" altLang="en-US" sz="1600" dirty="0">
                <a:latin typeface="+mn-ea"/>
              </a:rPr>
              <a:t>の達成を見込むことのできる取組となっているか</a:t>
            </a:r>
            <a:endParaRPr kumimoji="1" lang="en-US" altLang="ja-JP" sz="1600" dirty="0">
              <a:latin typeface="+mn-ea"/>
            </a:endParaRPr>
          </a:p>
        </p:txBody>
      </p:sp>
      <p:sp>
        <p:nvSpPr>
          <p:cNvPr id="14" name="正方形/長方形 13">
            <a:extLst>
              <a:ext uri="{FF2B5EF4-FFF2-40B4-BE49-F238E27FC236}">
                <a16:creationId xmlns:a16="http://schemas.microsoft.com/office/drawing/2014/main" id="{411A7371-9DDF-4280-AFCD-9EF1B49D48B8}"/>
              </a:ext>
            </a:extLst>
          </p:cNvPr>
          <p:cNvSpPr/>
          <p:nvPr/>
        </p:nvSpPr>
        <p:spPr bwMode="gray">
          <a:xfrm>
            <a:off x="597598" y="3937570"/>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目標の達成に向けた適切な</a:t>
            </a:r>
            <a:r>
              <a:rPr kumimoji="1" lang="en-US" altLang="ja-JP" sz="1600" dirty="0">
                <a:latin typeface="+mn-ea"/>
              </a:rPr>
              <a:t>KPI</a:t>
            </a:r>
            <a:r>
              <a:rPr kumimoji="1" lang="ja-JP" altLang="en-US" sz="1600" dirty="0">
                <a:latin typeface="+mn-ea"/>
              </a:rPr>
              <a:t>が設定されているか</a:t>
            </a:r>
            <a:endParaRPr kumimoji="1" lang="en-US" altLang="ja-JP" sz="1600" dirty="0">
              <a:latin typeface="+mn-ea"/>
            </a:endParaRPr>
          </a:p>
        </p:txBody>
      </p:sp>
      <p:sp>
        <p:nvSpPr>
          <p:cNvPr id="15" name="正方形/長方形 14">
            <a:extLst>
              <a:ext uri="{FF2B5EF4-FFF2-40B4-BE49-F238E27FC236}">
                <a16:creationId xmlns:a16="http://schemas.microsoft.com/office/drawing/2014/main" id="{95E35A97-E8AC-4388-BB8D-1BF7247A7C27}"/>
              </a:ext>
            </a:extLst>
          </p:cNvPr>
          <p:cNvSpPr/>
          <p:nvPr/>
        </p:nvSpPr>
        <p:spPr bwMode="gray">
          <a:xfrm>
            <a:off x="597598" y="4855006"/>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spc="-150" dirty="0">
                <a:latin typeface="+mn-ea"/>
              </a:rPr>
              <a:t>本事業による支援の必要性があるか（支援がなくとも容易に達成できる内容となっていないか）</a:t>
            </a:r>
          </a:p>
        </p:txBody>
      </p:sp>
      <p:sp>
        <p:nvSpPr>
          <p:cNvPr id="3" name="スライド番号プレースホルダー 2">
            <a:extLst>
              <a:ext uri="{FF2B5EF4-FFF2-40B4-BE49-F238E27FC236}">
                <a16:creationId xmlns:a16="http://schemas.microsoft.com/office/drawing/2014/main" id="{F6B9667F-86B2-4554-B78C-8BCEA3CBCC2E}"/>
              </a:ext>
            </a:extLst>
          </p:cNvPr>
          <p:cNvSpPr>
            <a:spLocks noGrp="1"/>
          </p:cNvSpPr>
          <p:nvPr>
            <p:ph type="sldNum" sz="quarter" idx="12"/>
          </p:nvPr>
        </p:nvSpPr>
        <p:spPr/>
        <p:txBody>
          <a:bodyPr/>
          <a:lstStyle/>
          <a:p>
            <a:fld id="{086E3A1A-9A09-43B1-BA8C-30631DABF248}" type="slidenum">
              <a:rPr kumimoji="1" lang="ja-JP" altLang="en-US" smtClean="0"/>
              <a:pPr/>
              <a:t>4</a:t>
            </a:fld>
            <a:endParaRPr kumimoji="1" lang="ja-JP" altLang="en-US" dirty="0"/>
          </a:p>
        </p:txBody>
      </p:sp>
    </p:spTree>
    <p:extLst>
      <p:ext uri="{BB962C8B-B14F-4D97-AF65-F5344CB8AC3E}">
        <p14:creationId xmlns:p14="http://schemas.microsoft.com/office/powerpoint/2010/main" val="2174997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２　実施計画・</a:t>
            </a:r>
            <a:r>
              <a:rPr kumimoji="1" lang="en-US" altLang="ja-JP" b="1" dirty="0"/>
              <a:t>KPI</a:t>
            </a:r>
            <a:r>
              <a:rPr kumimoji="1" lang="ja-JP" altLang="en-US" b="1" dirty="0"/>
              <a:t>の設定</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L="723900" lvl="1" indent="-266700">
              <a:spcBef>
                <a:spcPts val="1200"/>
              </a:spcBef>
            </a:pPr>
            <a:endParaRPr kumimoji="1" lang="en-US" altLang="ja-JP" sz="1600" dirty="0">
              <a:latin typeface="+mn-ea"/>
            </a:endParaRPr>
          </a:p>
          <a:p>
            <a:pPr marL="723900" lvl="1" indent="-266700">
              <a:spcBef>
                <a:spcPts val="1200"/>
              </a:spcBef>
            </a:pPr>
            <a:r>
              <a:rPr kumimoji="1" lang="en-US" altLang="ja-JP" sz="1600" dirty="0">
                <a:latin typeface="+mn-ea"/>
              </a:rPr>
              <a:t>	</a:t>
            </a:r>
          </a:p>
          <a:p>
            <a:pPr marL="723900" lvl="1" indent="-266700">
              <a:spcBef>
                <a:spcPts val="1200"/>
              </a:spcBef>
            </a:pPr>
            <a:endParaRPr kumimoji="1" lang="en-US" altLang="ja-JP" sz="1600" dirty="0">
              <a:latin typeface="+mn-ea"/>
            </a:endParaRPr>
          </a:p>
          <a:p>
            <a:pPr marL="723900" lvl="1" indent="-266700">
              <a:spcBef>
                <a:spcPts val="1200"/>
              </a:spcBef>
            </a:pPr>
            <a:endParaRPr kumimoji="1" lang="en-US" altLang="ja-JP" sz="1600" dirty="0">
              <a:latin typeface="+mn-ea"/>
            </a:endParaRPr>
          </a:p>
        </p:txBody>
      </p:sp>
      <p:graphicFrame>
        <p:nvGraphicFramePr>
          <p:cNvPr id="8" name="表 6">
            <a:extLst>
              <a:ext uri="{FF2B5EF4-FFF2-40B4-BE49-F238E27FC236}">
                <a16:creationId xmlns:a16="http://schemas.microsoft.com/office/drawing/2014/main" id="{510FBFFB-5B71-1424-5C5E-FEB80DBA6D58}"/>
              </a:ext>
            </a:extLst>
          </p:cNvPr>
          <p:cNvGraphicFramePr>
            <a:graphicFrameLocks noGrp="1"/>
          </p:cNvGraphicFramePr>
          <p:nvPr>
            <p:extLst>
              <p:ext uri="{D42A27DB-BD31-4B8C-83A1-F6EECF244321}">
                <p14:modId xmlns:p14="http://schemas.microsoft.com/office/powerpoint/2010/main" val="719089904"/>
              </p:ext>
            </p:extLst>
          </p:nvPr>
        </p:nvGraphicFramePr>
        <p:xfrm>
          <a:off x="451332" y="3790395"/>
          <a:ext cx="3547690" cy="2260051"/>
        </p:xfrm>
        <a:graphic>
          <a:graphicData uri="http://schemas.openxmlformats.org/drawingml/2006/table">
            <a:tbl>
              <a:tblPr firstRow="1" bandRow="1">
                <a:tableStyleId>{2D5ABB26-0587-4C30-8999-92F81FD0307C}</a:tableStyleId>
              </a:tblPr>
              <a:tblGrid>
                <a:gridCol w="754470">
                  <a:extLst>
                    <a:ext uri="{9D8B030D-6E8A-4147-A177-3AD203B41FA5}">
                      <a16:colId xmlns:a16="http://schemas.microsoft.com/office/drawing/2014/main" val="1463653023"/>
                    </a:ext>
                  </a:extLst>
                </a:gridCol>
                <a:gridCol w="1957879">
                  <a:extLst>
                    <a:ext uri="{9D8B030D-6E8A-4147-A177-3AD203B41FA5}">
                      <a16:colId xmlns:a16="http://schemas.microsoft.com/office/drawing/2014/main" val="2653190123"/>
                    </a:ext>
                  </a:extLst>
                </a:gridCol>
                <a:gridCol w="257253">
                  <a:extLst>
                    <a:ext uri="{9D8B030D-6E8A-4147-A177-3AD203B41FA5}">
                      <a16:colId xmlns:a16="http://schemas.microsoft.com/office/drawing/2014/main" val="620806709"/>
                    </a:ext>
                  </a:extLst>
                </a:gridCol>
                <a:gridCol w="578088">
                  <a:extLst>
                    <a:ext uri="{9D8B030D-6E8A-4147-A177-3AD203B41FA5}">
                      <a16:colId xmlns:a16="http://schemas.microsoft.com/office/drawing/2014/main" val="3030616001"/>
                    </a:ext>
                  </a:extLst>
                </a:gridCol>
              </a:tblGrid>
              <a:tr h="261270">
                <a:tc gridSpan="4">
                  <a:txBody>
                    <a:bodyPr/>
                    <a:lstStyle/>
                    <a:p>
                      <a:pPr algn="ctr"/>
                      <a:r>
                        <a:rPr kumimoji="1" lang="en-US" altLang="ja-JP" sz="1000" b="1" dirty="0"/>
                        <a:t>KPI</a:t>
                      </a:r>
                      <a:r>
                        <a:rPr kumimoji="1" lang="ja-JP" altLang="en-US" sz="1000" b="1" dirty="0"/>
                        <a:t>（令和</a:t>
                      </a:r>
                      <a:r>
                        <a:rPr kumimoji="1" lang="en-US" altLang="ja-JP" sz="1000" b="1" dirty="0"/>
                        <a:t>5</a:t>
                      </a:r>
                      <a:r>
                        <a:rPr kumimoji="1" lang="ja-JP" altLang="en-US" sz="1000" b="1" dirty="0"/>
                        <a:t>年度）</a:t>
                      </a:r>
                      <a:endParaRPr kumimoji="1" lang="en-US" altLang="ja-JP" sz="1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pPr algn="ctr"/>
                      <a:endParaRPr kumimoji="1" lang="ja-JP" altLang="en-US"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r>
                        <a:rPr kumimoji="1" lang="ja-JP" altLang="en-US" dirty="0"/>
                        <a:t>単位</a:t>
                      </a:r>
                      <a:endParaRPr kumimoji="1" lang="ja-JP" altLang="en-US"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14309243"/>
                  </a:ext>
                </a:extLst>
              </a:tr>
              <a:tr h="261270">
                <a:tc>
                  <a:txBody>
                    <a:bodyPr/>
                    <a:lstStyle/>
                    <a:p>
                      <a:pPr algn="ctr"/>
                      <a:r>
                        <a:rPr kumimoji="1" lang="ja-JP" altLang="en-US" sz="1000" dirty="0">
                          <a:latin typeface="+mn-ea"/>
                          <a:ea typeface="+mn-ea"/>
                        </a:rPr>
                        <a:t>実施計画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en-US" altLang="ja-JP" sz="1000">
                          <a:latin typeface="+mn-ea"/>
                          <a:ea typeface="+mn-ea"/>
                        </a:rPr>
                        <a:t>KPI</a:t>
                      </a:r>
                      <a:r>
                        <a:rPr kumimoji="1" lang="ja-JP" altLang="en-US" sz="1000">
                          <a:latin typeface="+mn-ea"/>
                          <a:ea typeface="+mn-ea"/>
                        </a:rPr>
                        <a:t>項目</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2">
                  <a:txBody>
                    <a:bodyPr/>
                    <a:lstStyle/>
                    <a:p>
                      <a:pPr algn="ctr"/>
                      <a:r>
                        <a:rPr kumimoji="1" lang="ja-JP" altLang="en-US" sz="1000" dirty="0">
                          <a:latin typeface="+mn-ea"/>
                          <a:ea typeface="+mn-ea"/>
                        </a:rPr>
                        <a:t>設定値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gn="ctr"/>
                      <a:r>
                        <a:rPr kumimoji="1" lang="ja-JP" altLang="en-US" sz="1100" dirty="0"/>
                        <a:t>単位</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CCCFF"/>
                    </a:solidFill>
                  </a:tcPr>
                </a:tc>
                <a:extLst>
                  <a:ext uri="{0D108BD9-81ED-4DB2-BD59-A6C34878D82A}">
                    <a16:rowId xmlns:a16="http://schemas.microsoft.com/office/drawing/2014/main" val="53061669"/>
                  </a:ext>
                </a:extLst>
              </a:tr>
              <a:tr h="261270">
                <a:tc rowSpan="3">
                  <a:txBody>
                    <a:bodyPr/>
                    <a:lstStyle/>
                    <a:p>
                      <a:pPr algn="ctr"/>
                      <a:r>
                        <a:rPr kumimoji="1" lang="ja-JP" altLang="en-US" sz="1000" dirty="0">
                          <a:latin typeface="+mn-ea"/>
                          <a:ea typeface="+mn-ea"/>
                        </a:rPr>
                        <a:t>シーズ掘り起こし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000" dirty="0"/>
                        <a:t>ピッチイベント開催</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kumimoji="1" lang="ja-JP" altLang="en-US" sz="1000" dirty="0">
                          <a:latin typeface="+mn-ea"/>
                          <a:ea typeface="+mn-ea"/>
                        </a:rPr>
                        <a:t>件</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139325924"/>
                  </a:ext>
                </a:extLst>
              </a:tr>
              <a:tr h="261270">
                <a:tc vMerge="1">
                  <a:txBody>
                    <a:bodyPr/>
                    <a:lstStyle/>
                    <a:p>
                      <a:pPr algn="ctr"/>
                      <a:r>
                        <a:rPr kumimoji="1" lang="ja-JP" altLang="en-US" sz="1100" dirty="0">
                          <a:latin typeface="+mn-ea"/>
                          <a:ea typeface="+mn-ea"/>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en-US" altLang="ja-JP" sz="1000" dirty="0"/>
                        <a:t>PoC</a:t>
                      </a:r>
                      <a:r>
                        <a:rPr kumimoji="1" lang="ja-JP" altLang="en-US" sz="1000" dirty="0"/>
                        <a:t>の実施</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kumimoji="1" lang="ja-JP" altLang="en-US" sz="1000" dirty="0">
                          <a:latin typeface="+mn-ea"/>
                          <a:ea typeface="+mn-ea"/>
                        </a:rPr>
                        <a:t>件</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232021398"/>
                  </a:ext>
                </a:extLst>
              </a:tr>
              <a:tr h="261270">
                <a:tc vMerge="1">
                  <a:txBody>
                    <a:bodyPr/>
                    <a:lstStyle/>
                    <a:p>
                      <a:pPr algn="ctr"/>
                      <a:r>
                        <a:rPr kumimoji="1" lang="ja-JP" altLang="en-US" sz="1100" dirty="0">
                          <a:latin typeface="+mn-ea"/>
                          <a:ea typeface="+mn-ea"/>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000" dirty="0"/>
                        <a:t>マーケットリサーチの実施</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2168241024"/>
                  </a:ext>
                </a:extLst>
              </a:tr>
              <a:tr h="261270">
                <a:tc rowSpan="2">
                  <a:txBody>
                    <a:bodyPr/>
                    <a:lstStyle/>
                    <a:p>
                      <a:pPr algn="ctr"/>
                      <a:r>
                        <a:rPr kumimoji="1" lang="ja-JP" altLang="en-US" sz="1000" dirty="0">
                          <a:latin typeface="+mn-ea"/>
                          <a:ea typeface="+mn-ea"/>
                        </a:rPr>
                        <a:t>組織内</a:t>
                      </a:r>
                      <a:endParaRPr kumimoji="1" lang="en-US" altLang="ja-JP" sz="1000" dirty="0">
                        <a:latin typeface="+mn-ea"/>
                        <a:ea typeface="+mn-ea"/>
                      </a:endParaRPr>
                    </a:p>
                    <a:p>
                      <a:pPr algn="ctr"/>
                      <a:r>
                        <a:rPr kumimoji="1" lang="ja-JP" altLang="en-US" sz="1000" dirty="0">
                          <a:latin typeface="+mn-ea"/>
                          <a:ea typeface="+mn-ea"/>
                        </a:rPr>
                        <a:t>体制</a:t>
                      </a:r>
                      <a:endParaRPr kumimoji="1" lang="en-US" altLang="ja-JP" sz="1000" dirty="0">
                        <a:latin typeface="+mn-ea"/>
                        <a:ea typeface="+mn-ea"/>
                      </a:endParaRPr>
                    </a:p>
                    <a:p>
                      <a:pPr algn="ctr"/>
                      <a:r>
                        <a:rPr kumimoji="1" lang="ja-JP" altLang="en-US" sz="1000" dirty="0">
                          <a:latin typeface="+mn-ea"/>
                          <a:ea typeface="+mn-ea"/>
                        </a:rPr>
                        <a:t>構築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000" dirty="0"/>
                        <a:t>体制整備に必要な人材の雇用</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人</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658846444"/>
                  </a:ext>
                </a:extLst>
              </a:tr>
              <a:tr h="296191">
                <a:tc vMerge="1">
                  <a:txBody>
                    <a:bodyPr/>
                    <a:lstStyle/>
                    <a:p>
                      <a:pPr algn="ctr"/>
                      <a:r>
                        <a:rPr kumimoji="1" lang="ja-JP" altLang="en-US" sz="1100" dirty="0">
                          <a:latin typeface="+mn-ea"/>
                          <a:ea typeface="+mn-ea"/>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000" dirty="0"/>
                        <a:t>アクセラレーターとのマッチング</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499122606"/>
                  </a:ext>
                </a:extLst>
              </a:tr>
              <a:tr h="296191">
                <a:tc>
                  <a:txBody>
                    <a:bodyPr/>
                    <a:lstStyle/>
                    <a:p>
                      <a:pPr algn="ctr"/>
                      <a:r>
                        <a:rPr kumimoji="1" lang="en-US" altLang="ja-JP" sz="1000" dirty="0">
                          <a:latin typeface="+mn-ea"/>
                          <a:ea typeface="+mn-ea"/>
                        </a:rPr>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latin typeface="+mn-ea"/>
                          <a:ea typeface="+mn-ea"/>
                        </a:rPr>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17440939"/>
                  </a:ext>
                </a:extLst>
              </a:tr>
            </a:tbl>
          </a:graphicData>
        </a:graphic>
      </p:graphicFrame>
      <p:graphicFrame>
        <p:nvGraphicFramePr>
          <p:cNvPr id="9" name="表 6">
            <a:extLst>
              <a:ext uri="{FF2B5EF4-FFF2-40B4-BE49-F238E27FC236}">
                <a16:creationId xmlns:a16="http://schemas.microsoft.com/office/drawing/2014/main" id="{59C57EB3-D134-7322-AC44-95A0D81CE731}"/>
              </a:ext>
            </a:extLst>
          </p:cNvPr>
          <p:cNvGraphicFramePr>
            <a:graphicFrameLocks noGrp="1"/>
          </p:cNvGraphicFramePr>
          <p:nvPr>
            <p:extLst>
              <p:ext uri="{D42A27DB-BD31-4B8C-83A1-F6EECF244321}">
                <p14:modId xmlns:p14="http://schemas.microsoft.com/office/powerpoint/2010/main" val="3626640405"/>
              </p:ext>
            </p:extLst>
          </p:nvPr>
        </p:nvGraphicFramePr>
        <p:xfrm>
          <a:off x="4233065" y="3790395"/>
          <a:ext cx="2422975" cy="2160002"/>
        </p:xfrm>
        <a:graphic>
          <a:graphicData uri="http://schemas.openxmlformats.org/drawingml/2006/table">
            <a:tbl>
              <a:tblPr firstRow="1" bandRow="1">
                <a:tableStyleId>{2D5ABB26-0587-4C30-8999-92F81FD0307C}</a:tableStyleId>
              </a:tblPr>
              <a:tblGrid>
                <a:gridCol w="1157351">
                  <a:extLst>
                    <a:ext uri="{9D8B030D-6E8A-4147-A177-3AD203B41FA5}">
                      <a16:colId xmlns:a16="http://schemas.microsoft.com/office/drawing/2014/main" val="1463653023"/>
                    </a:ext>
                  </a:extLst>
                </a:gridCol>
                <a:gridCol w="652865">
                  <a:extLst>
                    <a:ext uri="{9D8B030D-6E8A-4147-A177-3AD203B41FA5}">
                      <a16:colId xmlns:a16="http://schemas.microsoft.com/office/drawing/2014/main" val="4180408546"/>
                    </a:ext>
                  </a:extLst>
                </a:gridCol>
                <a:gridCol w="226976">
                  <a:extLst>
                    <a:ext uri="{9D8B030D-6E8A-4147-A177-3AD203B41FA5}">
                      <a16:colId xmlns:a16="http://schemas.microsoft.com/office/drawing/2014/main" val="620806709"/>
                    </a:ext>
                  </a:extLst>
                </a:gridCol>
                <a:gridCol w="385783">
                  <a:extLst>
                    <a:ext uri="{9D8B030D-6E8A-4147-A177-3AD203B41FA5}">
                      <a16:colId xmlns:a16="http://schemas.microsoft.com/office/drawing/2014/main" val="3030616001"/>
                    </a:ext>
                  </a:extLst>
                </a:gridCol>
              </a:tblGrid>
              <a:tr h="260569">
                <a:tc gridSpan="4">
                  <a:txBody>
                    <a:bodyPr/>
                    <a:lstStyle/>
                    <a:p>
                      <a:pPr algn="ctr"/>
                      <a:r>
                        <a:rPr kumimoji="1" lang="en-US" altLang="ja-JP" sz="1000" b="1" dirty="0"/>
                        <a:t>KPI</a:t>
                      </a:r>
                      <a:r>
                        <a:rPr kumimoji="1" lang="ja-JP" altLang="en-US" sz="1000" b="1" dirty="0"/>
                        <a:t>（令和</a:t>
                      </a:r>
                      <a:r>
                        <a:rPr kumimoji="1" lang="en-US" altLang="ja-JP" sz="1000" b="1" dirty="0"/>
                        <a:t>6</a:t>
                      </a:r>
                      <a:r>
                        <a:rPr kumimoji="1" lang="ja-JP" altLang="en-US" sz="1000" b="1" dirty="0"/>
                        <a:t>年度）</a:t>
                      </a:r>
                      <a:endParaRPr kumimoji="1" lang="en-US" altLang="ja-JP" sz="1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pPr algn="ctr"/>
                      <a:endParaRPr kumimoji="1" lang="ja-JP" altLang="en-US"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r>
                        <a:rPr kumimoji="1" lang="ja-JP" altLang="en-US" dirty="0"/>
                        <a:t>単位</a:t>
                      </a:r>
                      <a:endParaRPr kumimoji="1" lang="ja-JP" altLang="en-US"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14309243"/>
                  </a:ext>
                </a:extLst>
              </a:tr>
              <a:tr h="260569">
                <a:tc>
                  <a:txBody>
                    <a:bodyPr/>
                    <a:lstStyle/>
                    <a:p>
                      <a:pPr marL="0" algn="ctr" defTabSz="914400" rtl="0" eaLnBrk="1" latinLnBrk="0" hangingPunct="1"/>
                      <a:r>
                        <a:rPr kumimoji="1" lang="ja-JP" altLang="en-US" sz="1000" kern="1200" dirty="0">
                          <a:solidFill>
                            <a:schemeClr val="tx1"/>
                          </a:solidFill>
                          <a:latin typeface="+mn-ea"/>
                          <a:ea typeface="+mn-ea"/>
                          <a:cs typeface="+mn-cs"/>
                        </a:rPr>
                        <a:t>実施計画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en-US" altLang="ja-JP" sz="1000" dirty="0">
                          <a:latin typeface="+mn-ea"/>
                          <a:ea typeface="+mn-ea"/>
                        </a:rPr>
                        <a:t>KPI</a:t>
                      </a:r>
                      <a:r>
                        <a:rPr kumimoji="1" lang="ja-JP" altLang="en-US" sz="1000" dirty="0">
                          <a:latin typeface="+mn-ea"/>
                          <a:ea typeface="+mn-ea"/>
                        </a:rPr>
                        <a:t>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2">
                  <a:txBody>
                    <a:bodyPr/>
                    <a:lstStyle/>
                    <a:p>
                      <a:pPr algn="ctr"/>
                      <a:r>
                        <a:rPr kumimoji="1" lang="ja-JP" altLang="en-US" sz="1000" dirty="0">
                          <a:latin typeface="+mn-ea"/>
                          <a:ea typeface="+mn-ea"/>
                        </a:rPr>
                        <a:t>設定値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gn="ctr"/>
                      <a:r>
                        <a:rPr kumimoji="1" lang="ja-JP" altLang="en-US" sz="1100" dirty="0"/>
                        <a:t>単位</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CCCFF"/>
                    </a:solidFill>
                  </a:tcPr>
                </a:tc>
                <a:extLst>
                  <a:ext uri="{0D108BD9-81ED-4DB2-BD59-A6C34878D82A}">
                    <a16:rowId xmlns:a16="http://schemas.microsoft.com/office/drawing/2014/main" val="53061669"/>
                  </a:ext>
                </a:extLst>
              </a:tr>
              <a:tr h="260569">
                <a:tc rowSpan="2">
                  <a:txBody>
                    <a:bodyPr/>
                    <a:lstStyle/>
                    <a:p>
                      <a:pPr marL="0" algn="ctr" defTabSz="914400" rtl="0" eaLnBrk="1" latinLnBrk="0" hangingPunct="1"/>
                      <a:r>
                        <a:rPr kumimoji="1" lang="ja-JP" altLang="en-US" sz="1000" kern="1200" dirty="0">
                          <a:solidFill>
                            <a:schemeClr val="tx1"/>
                          </a:solidFill>
                          <a:latin typeface="+mn-ea"/>
                          <a:ea typeface="+mn-ea"/>
                          <a:cs typeface="+mn-cs"/>
                        </a:rPr>
                        <a:t>○○</a:t>
                      </a:r>
                      <a:endParaRPr kumimoji="1" lang="en-US" altLang="ja-JP" sz="1000" kern="1200" dirty="0">
                        <a:solidFill>
                          <a:schemeClr val="tx1"/>
                        </a:solidFill>
                        <a:latin typeface="+mn-ea"/>
                        <a:ea typeface="+mn-ea"/>
                        <a:cs typeface="+mn-cs"/>
                      </a:endParaRPr>
                    </a:p>
                    <a:p>
                      <a:pPr marL="0" algn="ctr" defTabSz="914400" rtl="0" eaLnBrk="1" latinLnBrk="0" hangingPunct="1"/>
                      <a:endParaRPr kumimoji="1" lang="ja-JP" altLang="en-US" sz="1000" kern="1200" dirty="0">
                        <a:solidFill>
                          <a:schemeClr val="tx1"/>
                        </a:solidFill>
                        <a:latin typeface="+mn-ea"/>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000" dirty="0"/>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kumimoji="1" lang="ja-JP" altLang="en-US" sz="1000" dirty="0">
                          <a:latin typeface="+mn-ea"/>
                          <a:ea typeface="+mn-ea"/>
                        </a:rPr>
                        <a:t>回</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232021398"/>
                  </a:ext>
                </a:extLst>
              </a:tr>
              <a:tr h="260569">
                <a:tc vMerge="1">
                  <a:txBody>
                    <a:bodyPr/>
                    <a:lstStyle/>
                    <a:p>
                      <a:pPr algn="ctr"/>
                      <a:r>
                        <a:rPr kumimoji="1" lang="ja-JP" altLang="en-US" sz="1100" dirty="0">
                          <a:latin typeface="+mn-ea"/>
                          <a:ea typeface="+mn-ea"/>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000" dirty="0"/>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人</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2168241024"/>
                  </a:ext>
                </a:extLst>
              </a:tr>
              <a:tr h="260569">
                <a:tc rowSpan="3">
                  <a:txBody>
                    <a:bodyPr/>
                    <a:lstStyle/>
                    <a:p>
                      <a:pPr marL="0" algn="ctr" defTabSz="914400" rtl="0" eaLnBrk="1" latinLnBrk="0" hangingPunct="1"/>
                      <a:r>
                        <a:rPr kumimoji="1" lang="ja-JP" altLang="en-US" sz="1000" kern="1200" dirty="0">
                          <a:solidFill>
                            <a:schemeClr val="tx1"/>
                          </a:solidFill>
                          <a:latin typeface="+mn-ea"/>
                          <a:ea typeface="+mn-ea"/>
                          <a:cs typeface="+mn-cs"/>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000" dirty="0"/>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658846444"/>
                  </a:ext>
                </a:extLst>
              </a:tr>
              <a:tr h="285719">
                <a:tc vMerge="1">
                  <a:txBody>
                    <a:bodyPr/>
                    <a:lstStyle/>
                    <a:p>
                      <a:pPr algn="ctr"/>
                      <a:r>
                        <a:rPr kumimoji="1" lang="ja-JP" altLang="en-US" sz="1100" dirty="0">
                          <a:latin typeface="+mn-ea"/>
                          <a:ea typeface="+mn-ea"/>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000" dirty="0"/>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499122606"/>
                  </a:ext>
                </a:extLst>
              </a:tr>
              <a:tr h="285719">
                <a:tc vMerge="1">
                  <a:txBody>
                    <a:bodyPr/>
                    <a:lstStyle/>
                    <a:p>
                      <a:pPr algn="ctr"/>
                      <a:r>
                        <a:rPr kumimoji="1" lang="ja-JP" altLang="en-US" sz="1100" dirty="0">
                          <a:latin typeface="+mn-ea"/>
                          <a:ea typeface="+mn-ea"/>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件</a:t>
                      </a:r>
                      <a:endParaRPr kumimoji="1" lang="en-US" altLang="ja-JP" sz="1000" dirty="0">
                        <a:solidFill>
                          <a:schemeClr val="tx1"/>
                        </a:solidFill>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4161037630"/>
                  </a:ext>
                </a:extLst>
              </a:tr>
              <a:tr h="285719">
                <a:tc>
                  <a:txBody>
                    <a:bodyPr/>
                    <a:lstStyle/>
                    <a:p>
                      <a:pPr algn="ctr"/>
                      <a:r>
                        <a:rPr kumimoji="1" lang="en-US" altLang="ja-JP" sz="1000" dirty="0">
                          <a:latin typeface="+mn-ea"/>
                          <a:ea typeface="+mn-ea"/>
                        </a:rPr>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000" dirty="0">
                          <a:latin typeface="+mn-ea"/>
                          <a:ea typeface="+mn-ea"/>
                        </a:rPr>
                        <a:t>…</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2363339"/>
                  </a:ext>
                </a:extLst>
              </a:tr>
            </a:tbl>
          </a:graphicData>
        </a:graphic>
      </p:graphicFrame>
      <p:graphicFrame>
        <p:nvGraphicFramePr>
          <p:cNvPr id="10" name="表 6">
            <a:extLst>
              <a:ext uri="{FF2B5EF4-FFF2-40B4-BE49-F238E27FC236}">
                <a16:creationId xmlns:a16="http://schemas.microsoft.com/office/drawing/2014/main" id="{1CF2EA88-E796-348A-4D0C-BC2D259428DD}"/>
              </a:ext>
            </a:extLst>
          </p:cNvPr>
          <p:cNvGraphicFramePr>
            <a:graphicFrameLocks noGrp="1"/>
          </p:cNvGraphicFramePr>
          <p:nvPr>
            <p:extLst>
              <p:ext uri="{D42A27DB-BD31-4B8C-83A1-F6EECF244321}">
                <p14:modId xmlns:p14="http://schemas.microsoft.com/office/powerpoint/2010/main" val="985878302"/>
              </p:ext>
            </p:extLst>
          </p:nvPr>
        </p:nvGraphicFramePr>
        <p:xfrm>
          <a:off x="6996113" y="3790395"/>
          <a:ext cx="2317371" cy="1412606"/>
        </p:xfrm>
        <a:graphic>
          <a:graphicData uri="http://schemas.openxmlformats.org/drawingml/2006/table">
            <a:tbl>
              <a:tblPr firstRow="1" bandRow="1">
                <a:tableStyleId>{2D5ABB26-0587-4C30-8999-92F81FD0307C}</a:tableStyleId>
              </a:tblPr>
              <a:tblGrid>
                <a:gridCol w="1792939">
                  <a:extLst>
                    <a:ext uri="{9D8B030D-6E8A-4147-A177-3AD203B41FA5}">
                      <a16:colId xmlns:a16="http://schemas.microsoft.com/office/drawing/2014/main" val="1463653023"/>
                    </a:ext>
                  </a:extLst>
                </a:gridCol>
                <a:gridCol w="524432">
                  <a:extLst>
                    <a:ext uri="{9D8B030D-6E8A-4147-A177-3AD203B41FA5}">
                      <a16:colId xmlns:a16="http://schemas.microsoft.com/office/drawing/2014/main" val="620806709"/>
                    </a:ext>
                  </a:extLst>
                </a:gridCol>
              </a:tblGrid>
              <a:tr h="528686">
                <a:tc gridSpan="2">
                  <a:txBody>
                    <a:bodyPr/>
                    <a:lstStyle/>
                    <a:p>
                      <a:pPr algn="ctr"/>
                      <a:r>
                        <a:rPr kumimoji="1" lang="ja-JP" altLang="en-US" sz="1000" b="1" dirty="0"/>
                        <a:t>目標（令和</a:t>
                      </a:r>
                      <a:r>
                        <a:rPr kumimoji="1" lang="en-US" altLang="ja-JP" sz="1000" b="1" dirty="0"/>
                        <a:t>7</a:t>
                      </a:r>
                      <a:r>
                        <a:rPr kumimoji="1" lang="ja-JP" altLang="en-US" sz="1000" b="1" dirty="0"/>
                        <a:t>年</a:t>
                      </a:r>
                      <a:r>
                        <a:rPr kumimoji="1" lang="en-US" altLang="ja-JP" sz="1000" b="1" dirty="0"/>
                        <a:t>3</a:t>
                      </a:r>
                      <a:r>
                        <a:rPr kumimoji="1" lang="ja-JP" altLang="en-US" sz="1000" b="1" dirty="0"/>
                        <a:t>月末時点）</a:t>
                      </a:r>
                      <a:endParaRPr kumimoji="1" lang="en-US" altLang="ja-JP" sz="1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gn="ctr"/>
                      <a:endParaRPr kumimoji="1" lang="ja-JP" altLang="en-US"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14309243"/>
                  </a:ext>
                </a:extLst>
              </a:tr>
              <a:tr h="155311">
                <a:tc>
                  <a:txBody>
                    <a:bodyPr/>
                    <a:lstStyle/>
                    <a:p>
                      <a:pPr algn="ctr"/>
                      <a:r>
                        <a:rPr kumimoji="1" lang="ja-JP" altLang="en-US" sz="1000" dirty="0">
                          <a:solidFill>
                            <a:schemeClr val="tx1"/>
                          </a:solidFill>
                          <a:latin typeface="+mn-ea"/>
                          <a:ea typeface="+mn-ea"/>
                        </a:rPr>
                        <a:t>シーズの事業化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000" dirty="0">
                          <a:latin typeface="+mn-ea"/>
                          <a:ea typeface="+mn-ea"/>
                        </a:rPr>
                        <a:t>○件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53061669"/>
                  </a:ext>
                </a:extLst>
              </a:tr>
              <a:tr h="155311">
                <a:tc>
                  <a:txBody>
                    <a:bodyPr/>
                    <a:lstStyle/>
                    <a:p>
                      <a:pPr algn="ctr"/>
                      <a:r>
                        <a:rPr kumimoji="1" lang="ja-JP" altLang="en-US" sz="1000" dirty="0">
                          <a:latin typeface="+mn-ea"/>
                          <a:ea typeface="+mn-ea"/>
                        </a:rPr>
                        <a:t>アクセラレータープログラムの提供開始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000" dirty="0">
                          <a:latin typeface="+mn-ea"/>
                          <a:ea typeface="+mn-ea"/>
                        </a:rPr>
                        <a:t>○社</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672564677"/>
                  </a:ext>
                </a:extLst>
              </a:tr>
              <a:tr h="155311">
                <a:tc>
                  <a:txBody>
                    <a:bodyPr/>
                    <a:lstStyle/>
                    <a:p>
                      <a:pPr algn="ctr"/>
                      <a:r>
                        <a:rPr kumimoji="1" lang="en-US" altLang="ja-JP" sz="1000" dirty="0">
                          <a:latin typeface="+mn-ea"/>
                          <a:ea typeface="+mn-ea"/>
                        </a:rPr>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latin typeface="+mn-ea"/>
                          <a:ea typeface="+mn-ea"/>
                        </a:rPr>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69946446"/>
                  </a:ext>
                </a:extLst>
              </a:tr>
            </a:tbl>
          </a:graphicData>
        </a:graphic>
      </p:graphicFrame>
      <p:sp>
        <p:nvSpPr>
          <p:cNvPr id="11" name="二等辺三角形 10">
            <a:extLst>
              <a:ext uri="{FF2B5EF4-FFF2-40B4-BE49-F238E27FC236}">
                <a16:creationId xmlns:a16="http://schemas.microsoft.com/office/drawing/2014/main" id="{7805E9F1-B8BC-4C0D-F358-F7CB2904B48C}"/>
              </a:ext>
            </a:extLst>
          </p:cNvPr>
          <p:cNvSpPr/>
          <p:nvPr/>
        </p:nvSpPr>
        <p:spPr>
          <a:xfrm rot="5400000">
            <a:off x="3808337" y="4678949"/>
            <a:ext cx="615413" cy="15234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UI" panose="020B0500000000000000" pitchFamily="50" charset="-128"/>
              <a:ea typeface="Yu Gothic UI" panose="020B0500000000000000" pitchFamily="50" charset="-128"/>
            </a:endParaRPr>
          </a:p>
        </p:txBody>
      </p:sp>
      <p:sp>
        <p:nvSpPr>
          <p:cNvPr id="12" name="二等辺三角形 11">
            <a:extLst>
              <a:ext uri="{FF2B5EF4-FFF2-40B4-BE49-F238E27FC236}">
                <a16:creationId xmlns:a16="http://schemas.microsoft.com/office/drawing/2014/main" id="{2E2F82F6-1EA6-A058-3767-0A3B64C2C362}"/>
              </a:ext>
            </a:extLst>
          </p:cNvPr>
          <p:cNvSpPr/>
          <p:nvPr/>
        </p:nvSpPr>
        <p:spPr>
          <a:xfrm rot="5400000">
            <a:off x="6458977" y="4678949"/>
            <a:ext cx="615413" cy="15234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UI" panose="020B0500000000000000" pitchFamily="50" charset="-128"/>
              <a:ea typeface="Yu Gothic UI" panose="020B0500000000000000" pitchFamily="50" charset="-128"/>
            </a:endParaRPr>
          </a:p>
        </p:txBody>
      </p:sp>
      <p:sp>
        <p:nvSpPr>
          <p:cNvPr id="13" name="テキスト ボックス 12">
            <a:extLst>
              <a:ext uri="{FF2B5EF4-FFF2-40B4-BE49-F238E27FC236}">
                <a16:creationId xmlns:a16="http://schemas.microsoft.com/office/drawing/2014/main" id="{0814C525-D8FB-1D9C-BB6F-A7CD17FEDD72}"/>
              </a:ext>
            </a:extLst>
          </p:cNvPr>
          <p:cNvSpPr txBox="1"/>
          <p:nvPr/>
        </p:nvSpPr>
        <p:spPr>
          <a:xfrm>
            <a:off x="415924" y="3492039"/>
            <a:ext cx="3436219" cy="338554"/>
          </a:xfrm>
          <a:prstGeom prst="rect">
            <a:avLst/>
          </a:prstGeom>
          <a:noFill/>
        </p:spPr>
        <p:txBody>
          <a:bodyPr wrap="square" rtlCol="0">
            <a:spAutoFit/>
          </a:bodyPr>
          <a:lstStyle/>
          <a:p>
            <a:r>
              <a:rPr kumimoji="1" lang="ja-JP" altLang="en-US" sz="1600" dirty="0">
                <a:latin typeface="Yu Gothic UI" panose="020B0500000000000000" pitchFamily="50" charset="-128"/>
                <a:ea typeface="Yu Gothic UI" panose="020B0500000000000000" pitchFamily="50" charset="-128"/>
              </a:rPr>
              <a:t>（下表はあくまで一例です）</a:t>
            </a:r>
          </a:p>
        </p:txBody>
      </p:sp>
      <p:sp>
        <p:nvSpPr>
          <p:cNvPr id="14" name="スライド番号プレースホルダー 13">
            <a:extLst>
              <a:ext uri="{FF2B5EF4-FFF2-40B4-BE49-F238E27FC236}">
                <a16:creationId xmlns:a16="http://schemas.microsoft.com/office/drawing/2014/main" id="{57D057E3-8EF0-AB9D-1A46-41D44C966E26}"/>
              </a:ext>
            </a:extLst>
          </p:cNvPr>
          <p:cNvSpPr>
            <a:spLocks noGrp="1"/>
          </p:cNvSpPr>
          <p:nvPr>
            <p:ph type="sldNum" sz="quarter" idx="12"/>
          </p:nvPr>
        </p:nvSpPr>
        <p:spPr/>
        <p:txBody>
          <a:bodyPr/>
          <a:lstStyle/>
          <a:p>
            <a:fld id="{086E3A1A-9A09-43B1-BA8C-30631DABF248}" type="slidenum">
              <a:rPr kumimoji="1" lang="ja-JP" altLang="en-US" smtClean="0"/>
              <a:pPr/>
              <a:t>5</a:t>
            </a:fld>
            <a:endParaRPr kumimoji="1" lang="ja-JP" altLang="en-US" dirty="0"/>
          </a:p>
        </p:txBody>
      </p:sp>
      <p:sp>
        <p:nvSpPr>
          <p:cNvPr id="2" name="正方形/長方形 1">
            <a:extLst>
              <a:ext uri="{FF2B5EF4-FFF2-40B4-BE49-F238E27FC236}">
                <a16:creationId xmlns:a16="http://schemas.microsoft.com/office/drawing/2014/main" id="{34F63EC6-55F3-3190-381C-1CBE6DE8C3F0}"/>
              </a:ext>
            </a:extLst>
          </p:cNvPr>
          <p:cNvSpPr/>
          <p:nvPr/>
        </p:nvSpPr>
        <p:spPr>
          <a:xfrm>
            <a:off x="569495" y="1256644"/>
            <a:ext cx="8460000" cy="2094481"/>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spcBef>
                <a:spcPts val="1200"/>
              </a:spcBef>
            </a:pPr>
            <a:r>
              <a:rPr kumimoji="1" lang="en-US" altLang="ja-JP" sz="1600" b="1" dirty="0">
                <a:solidFill>
                  <a:schemeClr val="tx1"/>
                </a:solidFill>
                <a:latin typeface="+mn-ea"/>
              </a:rPr>
              <a:t>【</a:t>
            </a:r>
            <a:r>
              <a:rPr kumimoji="1" lang="ja-JP" altLang="en-US" sz="1600" b="1" dirty="0">
                <a:solidFill>
                  <a:schemeClr val="tx1"/>
                </a:solidFill>
                <a:latin typeface="+mn-ea"/>
              </a:rPr>
              <a:t>記載いただきたい事項</a:t>
            </a:r>
            <a:r>
              <a:rPr kumimoji="1" lang="en-US" altLang="ja-JP" sz="1600" b="1" dirty="0">
                <a:solidFill>
                  <a:schemeClr val="tx1"/>
                </a:solidFill>
                <a:latin typeface="+mn-ea"/>
              </a:rPr>
              <a:t>】</a:t>
            </a:r>
          </a:p>
          <a:p>
            <a:pPr marL="285750" lvl="1" indent="-285750">
              <a:spcBef>
                <a:spcPts val="600"/>
              </a:spcBef>
              <a:buFont typeface="Wingdings" panose="05000000000000000000" pitchFamily="2" charset="2"/>
              <a:buChar char="n"/>
              <a:tabLst>
                <a:tab pos="627063" algn="l"/>
              </a:tabLst>
            </a:pPr>
            <a:r>
              <a:rPr kumimoji="1" lang="ja-JP" altLang="en-US" sz="1600" dirty="0">
                <a:solidFill>
                  <a:schemeClr val="tx1"/>
                </a:solidFill>
                <a:latin typeface="+mn-ea"/>
              </a:rPr>
              <a:t>支援タイプを踏まえた上で、ビジョン・目標達成に向けてどのような取組が必要で、協定期間内にはどのような取組を行っていくか</a:t>
            </a:r>
            <a:endParaRPr kumimoji="1" lang="en-US" altLang="ja-JP" sz="1600" dirty="0">
              <a:solidFill>
                <a:schemeClr val="tx1"/>
              </a:solidFill>
              <a:latin typeface="+mn-ea"/>
            </a:endParaRPr>
          </a:p>
          <a:p>
            <a:pPr marL="285750" lvl="1" indent="-285750">
              <a:spcBef>
                <a:spcPts val="600"/>
              </a:spcBef>
              <a:buFont typeface="Wingdings" panose="05000000000000000000" pitchFamily="2" charset="2"/>
              <a:buChar char="n"/>
              <a:tabLst>
                <a:tab pos="627063" algn="l"/>
              </a:tabLst>
            </a:pPr>
            <a:r>
              <a:rPr kumimoji="1" lang="ja-JP" altLang="en-US" sz="1600" dirty="0">
                <a:solidFill>
                  <a:schemeClr val="tx1"/>
                </a:solidFill>
                <a:latin typeface="+mn-ea"/>
              </a:rPr>
              <a:t>実施計画を踏まえ、年度ごとに設定した</a:t>
            </a:r>
            <a:r>
              <a:rPr kumimoji="1" lang="en-US" altLang="ja-JP" sz="1600" dirty="0">
                <a:solidFill>
                  <a:schemeClr val="tx1"/>
                </a:solidFill>
                <a:latin typeface="+mn-ea"/>
              </a:rPr>
              <a:t>KPI</a:t>
            </a:r>
            <a:r>
              <a:rPr kumimoji="1" lang="ja-JP" altLang="en-US" sz="1600" dirty="0">
                <a:solidFill>
                  <a:schemeClr val="tx1"/>
                </a:solidFill>
                <a:latin typeface="+mn-ea"/>
              </a:rPr>
              <a:t>の内容</a:t>
            </a:r>
            <a:endParaRPr kumimoji="1" lang="en-US" altLang="ja-JP" sz="1600" dirty="0">
              <a:solidFill>
                <a:schemeClr val="tx1"/>
              </a:solidFill>
              <a:latin typeface="+mn-ea"/>
            </a:endParaRPr>
          </a:p>
          <a:p>
            <a:pPr marL="285750" lvl="1" indent="-285750">
              <a:spcBef>
                <a:spcPts val="600"/>
              </a:spcBef>
              <a:buFont typeface="Wingdings" panose="05000000000000000000" pitchFamily="2" charset="2"/>
              <a:buChar char="n"/>
              <a:tabLst>
                <a:tab pos="627063" algn="l"/>
              </a:tabLst>
            </a:pPr>
            <a:r>
              <a:rPr kumimoji="1" lang="en-US" altLang="ja-JP" sz="1600" dirty="0">
                <a:solidFill>
                  <a:schemeClr val="tx1"/>
                </a:solidFill>
                <a:latin typeface="+mn-ea"/>
              </a:rPr>
              <a:t>KPI</a:t>
            </a:r>
            <a:r>
              <a:rPr kumimoji="1" lang="ja-JP" altLang="en-US" sz="1600" dirty="0">
                <a:solidFill>
                  <a:schemeClr val="tx1"/>
                </a:solidFill>
                <a:latin typeface="+mn-ea"/>
              </a:rPr>
              <a:t>とビジョン・目標の紐づけ（設定した</a:t>
            </a:r>
            <a:r>
              <a:rPr kumimoji="1" lang="en-US" altLang="ja-JP" sz="1600" dirty="0">
                <a:solidFill>
                  <a:schemeClr val="tx1"/>
                </a:solidFill>
                <a:latin typeface="+mn-ea"/>
              </a:rPr>
              <a:t>KPI</a:t>
            </a:r>
            <a:r>
              <a:rPr kumimoji="1" lang="ja-JP" altLang="en-US" sz="1600" dirty="0">
                <a:solidFill>
                  <a:schemeClr val="tx1"/>
                </a:solidFill>
                <a:latin typeface="+mn-ea"/>
              </a:rPr>
              <a:t>の達成が、ビジョン・目標の達成にどう寄与するかについての説明）</a:t>
            </a:r>
            <a:endParaRPr kumimoji="1" lang="en-US" altLang="ja-JP" sz="1600" dirty="0">
              <a:solidFill>
                <a:schemeClr val="tx1"/>
              </a:solidFill>
              <a:latin typeface="+mn-ea"/>
            </a:endParaRPr>
          </a:p>
          <a:p>
            <a:pPr marL="285750" lvl="1" indent="-285750">
              <a:spcBef>
                <a:spcPts val="600"/>
              </a:spcBef>
              <a:buFont typeface="Wingdings" panose="05000000000000000000" pitchFamily="2" charset="2"/>
              <a:buChar char="n"/>
              <a:tabLst>
                <a:tab pos="627063" algn="l"/>
              </a:tabLst>
            </a:pPr>
            <a:r>
              <a:rPr kumimoji="1" lang="ja-JP" altLang="en-US" sz="1600" dirty="0">
                <a:solidFill>
                  <a:schemeClr val="tx1"/>
                </a:solidFill>
                <a:latin typeface="+mn-ea"/>
              </a:rPr>
              <a:t>どのようなシーズを発掘し、対象とするかの方向性（イメージ）</a:t>
            </a:r>
            <a:endParaRPr kumimoji="1" lang="en-US" altLang="ja-JP" sz="1600" dirty="0">
              <a:solidFill>
                <a:schemeClr val="tx1"/>
              </a:solidFill>
              <a:latin typeface="+mn-ea"/>
            </a:endParaRPr>
          </a:p>
        </p:txBody>
      </p:sp>
    </p:spTree>
    <p:extLst>
      <p:ext uri="{BB962C8B-B14F-4D97-AF65-F5344CB8AC3E}">
        <p14:creationId xmlns:p14="http://schemas.microsoft.com/office/powerpoint/2010/main" val="924146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5509852"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３　シーズの将来性</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b" anchorCtr="0" forceAA="0" compatLnSpc="1">
            <a:prstTxWarp prst="textNoShape">
              <a:avLst/>
            </a:prstTxWarp>
            <a:noAutofit/>
          </a:bodyPr>
          <a:lstStyle/>
          <a:p>
            <a:pPr lvl="1">
              <a:spcBef>
                <a:spcPts val="1200"/>
              </a:spcBef>
            </a:pPr>
            <a:endParaRPr kumimoji="1" lang="en-US" altLang="ja-JP" sz="1600" dirty="0">
              <a:latin typeface="+mn-ea"/>
            </a:endParaRPr>
          </a:p>
        </p:txBody>
      </p:sp>
      <p:sp>
        <p:nvSpPr>
          <p:cNvPr id="17" name="正方形/長方形 16">
            <a:extLst>
              <a:ext uri="{FF2B5EF4-FFF2-40B4-BE49-F238E27FC236}">
                <a16:creationId xmlns:a16="http://schemas.microsoft.com/office/drawing/2014/main" id="{95E35A97-E8AC-4388-BB8D-1BF7247A7C27}"/>
              </a:ext>
            </a:extLst>
          </p:cNvPr>
          <p:cNvSpPr/>
          <p:nvPr/>
        </p:nvSpPr>
        <p:spPr bwMode="gray">
          <a:xfrm>
            <a:off x="597600" y="1708425"/>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a:r>
              <a:rPr lang="ja-JP" altLang="ja-JP" sz="1600" kern="100" spc="-150" dirty="0">
                <a:effectLst/>
                <a:latin typeface="游明朝" panose="02020400000000000000" pitchFamily="18" charset="-128"/>
                <a:ea typeface="游ゴシック" panose="020B0400000000000000" pitchFamily="50" charset="-128"/>
                <a:cs typeface="Times New Roman" panose="02020603050405020304" pitchFamily="18" charset="0"/>
              </a:rPr>
              <a:t>大学等が発掘しようとしているシーズは、事業化や起業につながる可能性を有しているか</a:t>
            </a:r>
            <a:endParaRPr lang="ja-JP" altLang="ja-JP" sz="1600" kern="100" spc="-15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dirty="0">
                <a:solidFill>
                  <a:schemeClr val="bg1"/>
                </a:solidFill>
                <a:latin typeface="+mn-ea"/>
              </a:rPr>
              <a:t>審査の視点</a:t>
            </a:r>
          </a:p>
        </p:txBody>
      </p:sp>
      <p:sp>
        <p:nvSpPr>
          <p:cNvPr id="9" name="正方形/長方形 8">
            <a:extLst>
              <a:ext uri="{FF2B5EF4-FFF2-40B4-BE49-F238E27FC236}">
                <a16:creationId xmlns:a16="http://schemas.microsoft.com/office/drawing/2014/main" id="{95E35A97-E8AC-4388-BB8D-1BF7247A7C27}"/>
              </a:ext>
            </a:extLst>
          </p:cNvPr>
          <p:cNvSpPr/>
          <p:nvPr/>
        </p:nvSpPr>
        <p:spPr bwMode="gray">
          <a:xfrm>
            <a:off x="597600" y="2234409"/>
            <a:ext cx="8460000" cy="648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a:r>
              <a:rPr lang="ja-JP" altLang="ja-JP" sz="1600" kern="100" spc="-150" dirty="0">
                <a:effectLst/>
                <a:latin typeface="游明朝" panose="02020400000000000000" pitchFamily="18" charset="-128"/>
                <a:ea typeface="游ゴシック" panose="020B0400000000000000" pitchFamily="50" charset="-128"/>
                <a:cs typeface="Times New Roman" panose="02020603050405020304" pitchFamily="18" charset="0"/>
              </a:rPr>
              <a:t>大学等が発掘しようとしているシーズは、社会課題の解決やイノベーションの創出が期待できるインパクトを有するか</a:t>
            </a:r>
            <a:endParaRPr lang="ja-JP" altLang="ja-JP" sz="1600" kern="100" spc="-15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2" name="スライド番号プレースホルダー 1">
            <a:extLst>
              <a:ext uri="{FF2B5EF4-FFF2-40B4-BE49-F238E27FC236}">
                <a16:creationId xmlns:a16="http://schemas.microsoft.com/office/drawing/2014/main" id="{B62EDC7C-0799-8404-C54E-AA24F271E801}"/>
              </a:ext>
            </a:extLst>
          </p:cNvPr>
          <p:cNvSpPr>
            <a:spLocks noGrp="1"/>
          </p:cNvSpPr>
          <p:nvPr>
            <p:ph type="sldNum" sz="quarter" idx="12"/>
          </p:nvPr>
        </p:nvSpPr>
        <p:spPr/>
        <p:txBody>
          <a:bodyPr/>
          <a:lstStyle/>
          <a:p>
            <a:fld id="{086E3A1A-9A09-43B1-BA8C-30631DABF248}" type="slidenum">
              <a:rPr kumimoji="1" lang="ja-JP" altLang="en-US" smtClean="0"/>
              <a:pPr/>
              <a:t>6</a:t>
            </a:fld>
            <a:endParaRPr kumimoji="1" lang="ja-JP" altLang="en-US" dirty="0"/>
          </a:p>
        </p:txBody>
      </p:sp>
      <p:sp>
        <p:nvSpPr>
          <p:cNvPr id="3" name="正方形/長方形 2">
            <a:extLst>
              <a:ext uri="{FF2B5EF4-FFF2-40B4-BE49-F238E27FC236}">
                <a16:creationId xmlns:a16="http://schemas.microsoft.com/office/drawing/2014/main" id="{CB371729-9719-A26E-61C1-23DB2781FD28}"/>
              </a:ext>
            </a:extLst>
          </p:cNvPr>
          <p:cNvSpPr/>
          <p:nvPr/>
        </p:nvSpPr>
        <p:spPr>
          <a:xfrm>
            <a:off x="608232" y="3152759"/>
            <a:ext cx="8460000" cy="1055686"/>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lvl="1">
              <a:spcBef>
                <a:spcPts val="1200"/>
              </a:spcBef>
            </a:pPr>
            <a:r>
              <a:rPr kumimoji="1" lang="en-US" altLang="ja-JP" sz="1600" b="1" dirty="0">
                <a:solidFill>
                  <a:schemeClr val="tx1"/>
                </a:solidFill>
                <a:latin typeface="+mn-ea"/>
              </a:rPr>
              <a:t>【</a:t>
            </a:r>
            <a:r>
              <a:rPr kumimoji="1" lang="ja-JP" altLang="en-US" sz="1600" b="1" dirty="0">
                <a:solidFill>
                  <a:schemeClr val="tx1"/>
                </a:solidFill>
                <a:latin typeface="+mn-ea"/>
              </a:rPr>
              <a:t>記載いただきたい事項</a:t>
            </a:r>
            <a:r>
              <a:rPr kumimoji="1" lang="en-US" altLang="ja-JP" sz="1600" b="1" dirty="0">
                <a:solidFill>
                  <a:schemeClr val="tx1"/>
                </a:solidFill>
                <a:latin typeface="+mn-ea"/>
              </a:rPr>
              <a:t>】</a:t>
            </a:r>
          </a:p>
          <a:p>
            <a:pPr marL="285750" lvl="1" indent="-285750">
              <a:spcBef>
                <a:spcPts val="600"/>
              </a:spcBef>
              <a:buFont typeface="Wingdings" panose="05000000000000000000" pitchFamily="2" charset="2"/>
              <a:buChar char="n"/>
              <a:tabLst>
                <a:tab pos="627063" algn="l"/>
              </a:tabLst>
            </a:pPr>
            <a:r>
              <a:rPr kumimoji="1" lang="ja-JP" altLang="en-US" sz="1600" dirty="0">
                <a:solidFill>
                  <a:schemeClr val="tx1"/>
                </a:solidFill>
                <a:latin typeface="+mn-ea"/>
              </a:rPr>
              <a:t>学内の研究力、強みとなる技術分野、シーズに関する</a:t>
            </a:r>
            <a:r>
              <a:rPr kumimoji="1" lang="en-US" altLang="ja-JP" sz="1600" dirty="0">
                <a:solidFill>
                  <a:schemeClr val="tx1"/>
                </a:solidFill>
                <a:latin typeface="+mn-ea"/>
              </a:rPr>
              <a:t>PR</a:t>
            </a:r>
          </a:p>
          <a:p>
            <a:pPr marL="285750" lvl="1" indent="-285750">
              <a:spcBef>
                <a:spcPts val="600"/>
              </a:spcBef>
              <a:buFont typeface="Wingdings" panose="05000000000000000000" pitchFamily="2" charset="2"/>
              <a:buChar char="n"/>
              <a:tabLst>
                <a:tab pos="627063" algn="l"/>
              </a:tabLst>
            </a:pPr>
            <a:r>
              <a:rPr kumimoji="1" lang="ja-JP" altLang="en-US" sz="1600" dirty="0">
                <a:solidFill>
                  <a:schemeClr val="tx1"/>
                </a:solidFill>
                <a:latin typeface="+mn-ea"/>
              </a:rPr>
              <a:t>本事業を通じて事業化促進を図ることができると考える根拠、今までの実績</a:t>
            </a:r>
          </a:p>
        </p:txBody>
      </p:sp>
    </p:spTree>
    <p:extLst>
      <p:ext uri="{BB962C8B-B14F-4D97-AF65-F5344CB8AC3E}">
        <p14:creationId xmlns:p14="http://schemas.microsoft.com/office/powerpoint/2010/main" val="1520552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４　実施に向けた主体性　</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03268" y="982949"/>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b" anchorCtr="0" forceAA="0" compatLnSpc="1">
            <a:prstTxWarp prst="textNoShape">
              <a:avLst/>
            </a:prstTxWarp>
            <a:noAutofit/>
          </a:bodyPr>
          <a:lstStyle/>
          <a:p>
            <a:pPr lvl="1">
              <a:spcBef>
                <a:spcPts val="1200"/>
              </a:spcBef>
            </a:pPr>
            <a:endParaRPr kumimoji="1" lang="en-US" altLang="ja-JP" sz="1600" dirty="0">
              <a:latin typeface="+mn-ea"/>
            </a:endParaRPr>
          </a:p>
        </p:txBody>
      </p:sp>
      <p:sp>
        <p:nvSpPr>
          <p:cNvPr id="11" name="正方形/長方形 10">
            <a:extLst>
              <a:ext uri="{FF2B5EF4-FFF2-40B4-BE49-F238E27FC236}">
                <a16:creationId xmlns:a16="http://schemas.microsoft.com/office/drawing/2014/main" id="{411A7371-9DDF-4280-AFCD-9EF1B49D48B8}"/>
              </a:ext>
            </a:extLst>
          </p:cNvPr>
          <p:cNvSpPr/>
          <p:nvPr/>
        </p:nvSpPr>
        <p:spPr bwMode="gray">
          <a:xfrm>
            <a:off x="597600" y="1654457"/>
            <a:ext cx="8460000" cy="648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コーディネーターを含め外部の支援も受けながら、大学等の役割を主体的に果たすことのできる体制が構築されているか</a:t>
            </a:r>
            <a:endParaRPr kumimoji="1" lang="en-US" altLang="ja-JP" sz="1600" dirty="0">
              <a:latin typeface="+mn-ea"/>
            </a:endParaRPr>
          </a:p>
        </p:txBody>
      </p:sp>
      <p:sp>
        <p:nvSpPr>
          <p:cNvPr id="17" name="正方形/長方形 16">
            <a:extLst>
              <a:ext uri="{FF2B5EF4-FFF2-40B4-BE49-F238E27FC236}">
                <a16:creationId xmlns:a16="http://schemas.microsoft.com/office/drawing/2014/main" id="{95E35A97-E8AC-4388-BB8D-1BF7247A7C27}"/>
              </a:ext>
            </a:extLst>
          </p:cNvPr>
          <p:cNvSpPr/>
          <p:nvPr/>
        </p:nvSpPr>
        <p:spPr bwMode="gray">
          <a:xfrm>
            <a:off x="597600" y="2804823"/>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各主体が十分に連携して事業を推進する体制となっているか</a:t>
            </a: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dirty="0">
                <a:solidFill>
                  <a:schemeClr val="bg1"/>
                </a:solidFill>
                <a:latin typeface="+mn-ea"/>
              </a:rPr>
              <a:t>審査の視点</a:t>
            </a:r>
          </a:p>
        </p:txBody>
      </p:sp>
      <p:sp>
        <p:nvSpPr>
          <p:cNvPr id="10" name="テキスト ボックス 9"/>
          <p:cNvSpPr txBox="1"/>
          <p:nvPr/>
        </p:nvSpPr>
        <p:spPr>
          <a:xfrm>
            <a:off x="597600" y="2460782"/>
            <a:ext cx="3436219" cy="338554"/>
          </a:xfrm>
          <a:prstGeom prst="rect">
            <a:avLst/>
          </a:prstGeom>
          <a:noFill/>
        </p:spPr>
        <p:txBody>
          <a:bodyPr wrap="square" rtlCol="0">
            <a:spAutoFit/>
          </a:bodyPr>
          <a:lstStyle/>
          <a:p>
            <a:r>
              <a:rPr kumimoji="1" lang="ja-JP" altLang="en-US" sz="1600" dirty="0"/>
              <a:t>（グループでの応募の場合）</a:t>
            </a:r>
          </a:p>
        </p:txBody>
      </p:sp>
      <p:sp>
        <p:nvSpPr>
          <p:cNvPr id="2" name="スライド番号プレースホルダー 1">
            <a:extLst>
              <a:ext uri="{FF2B5EF4-FFF2-40B4-BE49-F238E27FC236}">
                <a16:creationId xmlns:a16="http://schemas.microsoft.com/office/drawing/2014/main" id="{9A62948A-AF61-65E5-4517-8E451E291EB0}"/>
              </a:ext>
            </a:extLst>
          </p:cNvPr>
          <p:cNvSpPr>
            <a:spLocks noGrp="1"/>
          </p:cNvSpPr>
          <p:nvPr>
            <p:ph type="sldNum" sz="quarter" idx="12"/>
          </p:nvPr>
        </p:nvSpPr>
        <p:spPr/>
        <p:txBody>
          <a:bodyPr/>
          <a:lstStyle/>
          <a:p>
            <a:fld id="{086E3A1A-9A09-43B1-BA8C-30631DABF248}" type="slidenum">
              <a:rPr kumimoji="1" lang="ja-JP" altLang="en-US" smtClean="0"/>
              <a:pPr/>
              <a:t>7</a:t>
            </a:fld>
            <a:endParaRPr kumimoji="1" lang="ja-JP" altLang="en-US" dirty="0"/>
          </a:p>
        </p:txBody>
      </p:sp>
      <p:sp>
        <p:nvSpPr>
          <p:cNvPr id="7" name="正方形/長方形 6">
            <a:extLst>
              <a:ext uri="{FF2B5EF4-FFF2-40B4-BE49-F238E27FC236}">
                <a16:creationId xmlns:a16="http://schemas.microsoft.com/office/drawing/2014/main" id="{1881E36F-674D-8C74-D627-3CF506C2A0AC}"/>
              </a:ext>
            </a:extLst>
          </p:cNvPr>
          <p:cNvSpPr/>
          <p:nvPr/>
        </p:nvSpPr>
        <p:spPr>
          <a:xfrm>
            <a:off x="597599" y="3354353"/>
            <a:ext cx="8460000" cy="1399062"/>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lvl="1">
              <a:spcBef>
                <a:spcPts val="600"/>
              </a:spcBef>
            </a:pPr>
            <a:r>
              <a:rPr kumimoji="1" lang="en-US" altLang="ja-JP" sz="1600" b="1" dirty="0">
                <a:solidFill>
                  <a:schemeClr val="tx1"/>
                </a:solidFill>
                <a:latin typeface="+mn-ea"/>
              </a:rPr>
              <a:t>【</a:t>
            </a:r>
            <a:r>
              <a:rPr kumimoji="1" lang="ja-JP" altLang="en-US" sz="1600" b="1" dirty="0">
                <a:solidFill>
                  <a:schemeClr val="tx1"/>
                </a:solidFill>
                <a:latin typeface="+mn-ea"/>
              </a:rPr>
              <a:t>記載いただきたい事項</a:t>
            </a:r>
            <a:r>
              <a:rPr kumimoji="1" lang="en-US" altLang="ja-JP" sz="1600" b="1" dirty="0">
                <a:solidFill>
                  <a:schemeClr val="tx1"/>
                </a:solidFill>
                <a:latin typeface="+mn-ea"/>
              </a:rPr>
              <a:t>】</a:t>
            </a:r>
          </a:p>
          <a:p>
            <a:pPr marL="285750" lvl="1" indent="-285750">
              <a:spcBef>
                <a:spcPts val="600"/>
              </a:spcBef>
              <a:buFont typeface="Wingdings" panose="05000000000000000000" pitchFamily="2" charset="2"/>
              <a:buChar char="n"/>
            </a:pPr>
            <a:r>
              <a:rPr kumimoji="1" lang="ja-JP" altLang="en-US" sz="1600" dirty="0">
                <a:solidFill>
                  <a:schemeClr val="tx1"/>
                </a:solidFill>
                <a:latin typeface="+mn-ea"/>
              </a:rPr>
              <a:t>事業実施にあたっての体制図、各部署の役割や責任の範囲</a:t>
            </a:r>
            <a:endParaRPr kumimoji="1" lang="en-US" altLang="ja-JP" sz="1600" dirty="0">
              <a:solidFill>
                <a:schemeClr val="tx1"/>
              </a:solidFill>
              <a:latin typeface="+mn-ea"/>
            </a:endParaRPr>
          </a:p>
          <a:p>
            <a:pPr marL="285750" lvl="1" indent="-285750">
              <a:spcBef>
                <a:spcPts val="600"/>
              </a:spcBef>
              <a:buFont typeface="Wingdings" panose="05000000000000000000" pitchFamily="2" charset="2"/>
              <a:buChar char="n"/>
            </a:pPr>
            <a:r>
              <a:rPr kumimoji="1" lang="ja-JP" altLang="en-US" sz="1600" dirty="0">
                <a:solidFill>
                  <a:schemeClr val="tx1"/>
                </a:solidFill>
                <a:latin typeface="+mn-ea"/>
              </a:rPr>
              <a:t>他ステークホルダーとの連携体制</a:t>
            </a:r>
            <a:endParaRPr kumimoji="1" lang="en-US" altLang="ja-JP" sz="1600" dirty="0">
              <a:solidFill>
                <a:schemeClr val="tx1"/>
              </a:solidFill>
              <a:latin typeface="+mn-ea"/>
            </a:endParaRPr>
          </a:p>
          <a:p>
            <a:pPr marL="285750" lvl="1" indent="-285750">
              <a:spcBef>
                <a:spcPts val="600"/>
              </a:spcBef>
              <a:buFont typeface="Wingdings" panose="05000000000000000000" pitchFamily="2" charset="2"/>
              <a:buChar char="n"/>
            </a:pPr>
            <a:r>
              <a:rPr kumimoji="1" lang="ja-JP" altLang="en-US" sz="1600" dirty="0">
                <a:solidFill>
                  <a:schemeClr val="tx1"/>
                </a:solidFill>
                <a:latin typeface="+mn-ea"/>
              </a:rPr>
              <a:t>グループでの応募の場合、各主体の役割等が分かる体制図</a:t>
            </a:r>
            <a:endParaRPr kumimoji="1" lang="en-US" altLang="ja-JP" sz="1600" dirty="0">
              <a:solidFill>
                <a:schemeClr val="tx1"/>
              </a:solidFill>
              <a:latin typeface="+mn-ea"/>
            </a:endParaRPr>
          </a:p>
        </p:txBody>
      </p:sp>
    </p:spTree>
    <p:extLst>
      <p:ext uri="{BB962C8B-B14F-4D97-AF65-F5344CB8AC3E}">
        <p14:creationId xmlns:p14="http://schemas.microsoft.com/office/powerpoint/2010/main" val="3600718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５　予算計画　</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p:txBody>
      </p:sp>
      <p:sp>
        <p:nvSpPr>
          <p:cNvPr id="8" name="正方形/長方形 7">
            <a:extLst>
              <a:ext uri="{FF2B5EF4-FFF2-40B4-BE49-F238E27FC236}">
                <a16:creationId xmlns:a16="http://schemas.microsoft.com/office/drawing/2014/main" id="{482116A0-B898-43E2-99B9-9023A72AFF10}"/>
              </a:ext>
            </a:extLst>
          </p:cNvPr>
          <p:cNvSpPr/>
          <p:nvPr/>
        </p:nvSpPr>
        <p:spPr bwMode="gray">
          <a:xfrm>
            <a:off x="597600" y="1669514"/>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en-US" altLang="ja-JP" sz="1600" dirty="0">
                <a:latin typeface="+mn-ea"/>
              </a:rPr>
              <a:t>KPI</a:t>
            </a:r>
            <a:r>
              <a:rPr kumimoji="1" lang="ja-JP" altLang="en-US" sz="1600" dirty="0">
                <a:latin typeface="+mn-ea"/>
              </a:rPr>
              <a:t>の達成に向けて、適切な申請額が設定されているか</a:t>
            </a:r>
            <a:endParaRPr kumimoji="1" lang="en-US" altLang="ja-JP" sz="1600" dirty="0">
              <a:latin typeface="+mn-ea"/>
            </a:endParaRP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dirty="0">
                <a:solidFill>
                  <a:schemeClr val="bg1"/>
                </a:solidFill>
                <a:latin typeface="+mn-ea"/>
              </a:rPr>
              <a:t>審査の視点</a:t>
            </a:r>
          </a:p>
        </p:txBody>
      </p:sp>
      <p:sp>
        <p:nvSpPr>
          <p:cNvPr id="2" name="スライド番号プレースホルダー 1">
            <a:extLst>
              <a:ext uri="{FF2B5EF4-FFF2-40B4-BE49-F238E27FC236}">
                <a16:creationId xmlns:a16="http://schemas.microsoft.com/office/drawing/2014/main" id="{D3C38FCC-00EC-EE0D-106B-5F1273028491}"/>
              </a:ext>
            </a:extLst>
          </p:cNvPr>
          <p:cNvSpPr>
            <a:spLocks noGrp="1"/>
          </p:cNvSpPr>
          <p:nvPr>
            <p:ph type="sldNum" sz="quarter" idx="12"/>
          </p:nvPr>
        </p:nvSpPr>
        <p:spPr/>
        <p:txBody>
          <a:bodyPr/>
          <a:lstStyle/>
          <a:p>
            <a:fld id="{086E3A1A-9A09-43B1-BA8C-30631DABF248}" type="slidenum">
              <a:rPr kumimoji="1" lang="ja-JP" altLang="en-US" smtClean="0"/>
              <a:pPr/>
              <a:t>8</a:t>
            </a:fld>
            <a:endParaRPr kumimoji="1" lang="ja-JP" altLang="en-US" dirty="0"/>
          </a:p>
        </p:txBody>
      </p:sp>
      <p:sp>
        <p:nvSpPr>
          <p:cNvPr id="3" name="正方形/長方形 2">
            <a:extLst>
              <a:ext uri="{FF2B5EF4-FFF2-40B4-BE49-F238E27FC236}">
                <a16:creationId xmlns:a16="http://schemas.microsoft.com/office/drawing/2014/main" id="{EDC56DB0-862D-E9AD-6491-148B60EA4445}"/>
              </a:ext>
            </a:extLst>
          </p:cNvPr>
          <p:cNvSpPr/>
          <p:nvPr/>
        </p:nvSpPr>
        <p:spPr>
          <a:xfrm>
            <a:off x="597598" y="2123364"/>
            <a:ext cx="8460000" cy="1800000"/>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spcBef>
                <a:spcPts val="1200"/>
              </a:spcBef>
            </a:pPr>
            <a:r>
              <a:rPr kumimoji="1" lang="en-US" altLang="ja-JP" sz="1600" b="1" dirty="0">
                <a:solidFill>
                  <a:schemeClr val="tx1"/>
                </a:solidFill>
                <a:latin typeface="+mn-ea"/>
              </a:rPr>
              <a:t>【</a:t>
            </a:r>
            <a:r>
              <a:rPr kumimoji="1" lang="ja-JP" altLang="en-US" sz="1600" b="1" dirty="0">
                <a:solidFill>
                  <a:schemeClr val="tx1"/>
                </a:solidFill>
                <a:latin typeface="+mn-ea"/>
              </a:rPr>
              <a:t>記載いただきたい事項</a:t>
            </a:r>
            <a:r>
              <a:rPr kumimoji="1" lang="en-US" altLang="ja-JP" sz="1600" b="1" dirty="0">
                <a:solidFill>
                  <a:schemeClr val="tx1"/>
                </a:solidFill>
                <a:latin typeface="+mn-ea"/>
              </a:rPr>
              <a:t>】</a:t>
            </a:r>
          </a:p>
          <a:p>
            <a:pPr marL="180975" lvl="1" indent="-180975">
              <a:spcBef>
                <a:spcPts val="1200"/>
              </a:spcBef>
              <a:buFont typeface="Wingdings" panose="05000000000000000000" pitchFamily="2" charset="2"/>
              <a:buChar char="n"/>
            </a:pPr>
            <a:r>
              <a:rPr kumimoji="1" lang="ja-JP" altLang="en-US" sz="1600" dirty="0">
                <a:solidFill>
                  <a:schemeClr val="tx1"/>
                </a:solidFill>
                <a:latin typeface="+mn-ea"/>
              </a:rPr>
              <a:t>「２</a:t>
            </a:r>
            <a:r>
              <a:rPr kumimoji="1" lang="en-US" altLang="ja-JP" sz="1600" dirty="0">
                <a:solidFill>
                  <a:schemeClr val="tx1"/>
                </a:solidFill>
                <a:latin typeface="+mn-ea"/>
              </a:rPr>
              <a:t>.</a:t>
            </a:r>
            <a:r>
              <a:rPr kumimoji="1" lang="ja-JP" altLang="en-US" sz="1600" dirty="0">
                <a:solidFill>
                  <a:schemeClr val="tx1"/>
                </a:solidFill>
              </a:rPr>
              <a:t>実施計画・</a:t>
            </a:r>
            <a:r>
              <a:rPr kumimoji="1" lang="en-US" altLang="ja-JP" sz="1600" dirty="0">
                <a:solidFill>
                  <a:schemeClr val="tx1"/>
                </a:solidFill>
                <a:latin typeface="+mn-ea"/>
              </a:rPr>
              <a:t> KPI</a:t>
            </a:r>
            <a:r>
              <a:rPr kumimoji="1" lang="ja-JP" altLang="en-US" sz="1600" dirty="0">
                <a:solidFill>
                  <a:schemeClr val="tx1"/>
                </a:solidFill>
              </a:rPr>
              <a:t>の設定」</a:t>
            </a:r>
            <a:r>
              <a:rPr kumimoji="1" lang="ja-JP" altLang="en-US" sz="1600" dirty="0">
                <a:solidFill>
                  <a:schemeClr val="tx1"/>
                </a:solidFill>
                <a:latin typeface="+mn-ea"/>
              </a:rPr>
              <a:t>で、設定した</a:t>
            </a:r>
            <a:r>
              <a:rPr kumimoji="1" lang="en-US" altLang="ja-JP" sz="1600" dirty="0">
                <a:solidFill>
                  <a:schemeClr val="tx1"/>
                </a:solidFill>
                <a:latin typeface="+mn-ea"/>
              </a:rPr>
              <a:t>KPI</a:t>
            </a:r>
            <a:r>
              <a:rPr kumimoji="1" lang="ja-JP" altLang="en-US" sz="1600" dirty="0">
                <a:solidFill>
                  <a:schemeClr val="tx1"/>
                </a:solidFill>
                <a:latin typeface="+mn-ea"/>
              </a:rPr>
              <a:t>項目ごとの申請額及び全体の申請額（</a:t>
            </a:r>
            <a:r>
              <a:rPr kumimoji="1" lang="en-US" altLang="ja-JP" sz="1600" dirty="0">
                <a:solidFill>
                  <a:schemeClr val="tx1"/>
                </a:solidFill>
                <a:latin typeface="+mn-ea"/>
              </a:rPr>
              <a:t>KPI</a:t>
            </a:r>
            <a:r>
              <a:rPr kumimoji="1" lang="ja-JP" altLang="en-US" sz="1600" dirty="0">
                <a:solidFill>
                  <a:schemeClr val="tx1"/>
                </a:solidFill>
                <a:latin typeface="+mn-ea"/>
              </a:rPr>
              <a:t>項目ごとの申請額の合計）</a:t>
            </a:r>
            <a:endParaRPr kumimoji="1" lang="en-US" altLang="ja-JP" sz="1600" dirty="0">
              <a:solidFill>
                <a:schemeClr val="tx1"/>
              </a:solidFill>
              <a:latin typeface="+mn-ea"/>
            </a:endParaRPr>
          </a:p>
          <a:p>
            <a:pPr marL="180975" lvl="1" indent="-180975">
              <a:spcBef>
                <a:spcPts val="1200"/>
              </a:spcBef>
              <a:buFont typeface="Wingdings" panose="05000000000000000000" pitchFamily="2" charset="2"/>
              <a:buChar char="n"/>
            </a:pPr>
            <a:r>
              <a:rPr kumimoji="1" lang="en-US" altLang="ja-JP" sz="1600" dirty="0">
                <a:solidFill>
                  <a:schemeClr val="tx1"/>
                </a:solidFill>
                <a:latin typeface="+mn-ea"/>
              </a:rPr>
              <a:t>【</a:t>
            </a:r>
            <a:r>
              <a:rPr kumimoji="1" lang="ja-JP" altLang="en-US" sz="1600" dirty="0">
                <a:solidFill>
                  <a:schemeClr val="tx1"/>
                </a:solidFill>
                <a:latin typeface="+mn-ea"/>
              </a:rPr>
              <a:t>申請額</a:t>
            </a:r>
            <a:r>
              <a:rPr kumimoji="1" lang="ja-JP" altLang="en-US" sz="1600" dirty="0" smtClean="0">
                <a:solidFill>
                  <a:schemeClr val="tx1"/>
                </a:solidFill>
                <a:latin typeface="+mn-ea"/>
              </a:rPr>
              <a:t>上限（税込）</a:t>
            </a:r>
            <a:r>
              <a:rPr kumimoji="1" lang="en-US" altLang="ja-JP" sz="1600" dirty="0" smtClean="0">
                <a:solidFill>
                  <a:schemeClr val="tx1"/>
                </a:solidFill>
                <a:latin typeface="+mn-ea"/>
              </a:rPr>
              <a:t>】</a:t>
            </a:r>
            <a:r>
              <a:rPr kumimoji="1" lang="ja-JP" altLang="en-US" sz="1600" dirty="0">
                <a:solidFill>
                  <a:schemeClr val="tx1"/>
                </a:solidFill>
                <a:latin typeface="+mn-ea"/>
              </a:rPr>
              <a:t>令和</a:t>
            </a:r>
            <a:r>
              <a:rPr kumimoji="1" lang="en-US" altLang="ja-JP" sz="1600" dirty="0">
                <a:solidFill>
                  <a:schemeClr val="tx1"/>
                </a:solidFill>
                <a:latin typeface="+mn-ea"/>
              </a:rPr>
              <a:t>5</a:t>
            </a:r>
            <a:r>
              <a:rPr kumimoji="1" lang="ja-JP" altLang="en-US" sz="1600" dirty="0">
                <a:solidFill>
                  <a:schemeClr val="tx1"/>
                </a:solidFill>
                <a:latin typeface="+mn-ea"/>
              </a:rPr>
              <a:t>年度：</a:t>
            </a:r>
            <a:r>
              <a:rPr kumimoji="1" lang="en-US" altLang="ja-JP" sz="1600" dirty="0" smtClean="0">
                <a:solidFill>
                  <a:schemeClr val="tx1"/>
                </a:solidFill>
                <a:latin typeface="+mn-ea"/>
              </a:rPr>
              <a:t>3,300</a:t>
            </a:r>
            <a:r>
              <a:rPr kumimoji="1" lang="ja-JP" altLang="en-US" sz="1600" dirty="0">
                <a:solidFill>
                  <a:schemeClr val="tx1"/>
                </a:solidFill>
                <a:latin typeface="+mn-ea"/>
              </a:rPr>
              <a:t>万円、令和</a:t>
            </a:r>
            <a:r>
              <a:rPr kumimoji="1" lang="en-US" altLang="ja-JP" sz="1600" dirty="0">
                <a:solidFill>
                  <a:schemeClr val="tx1"/>
                </a:solidFill>
                <a:latin typeface="+mn-ea"/>
              </a:rPr>
              <a:t>6</a:t>
            </a:r>
            <a:r>
              <a:rPr kumimoji="1" lang="ja-JP" altLang="en-US" sz="1600" dirty="0">
                <a:solidFill>
                  <a:schemeClr val="tx1"/>
                </a:solidFill>
                <a:latin typeface="+mn-ea"/>
              </a:rPr>
              <a:t>年度：</a:t>
            </a:r>
            <a:r>
              <a:rPr kumimoji="1" lang="en-US" altLang="ja-JP" sz="1600" smtClean="0">
                <a:solidFill>
                  <a:schemeClr val="tx1"/>
                </a:solidFill>
                <a:latin typeface="+mn-ea"/>
              </a:rPr>
              <a:t>7,700</a:t>
            </a:r>
            <a:r>
              <a:rPr kumimoji="1" lang="ja-JP" altLang="en-US" sz="1600" dirty="0">
                <a:solidFill>
                  <a:schemeClr val="tx1"/>
                </a:solidFill>
                <a:latin typeface="+mn-ea"/>
              </a:rPr>
              <a:t>万円</a:t>
            </a:r>
            <a:endParaRPr kumimoji="1" lang="en-US" altLang="ja-JP" sz="1600" dirty="0">
              <a:solidFill>
                <a:schemeClr val="tx1"/>
              </a:solidFill>
              <a:latin typeface="+mn-ea"/>
            </a:endParaRPr>
          </a:p>
        </p:txBody>
      </p:sp>
    </p:spTree>
    <p:extLst>
      <p:ext uri="{BB962C8B-B14F-4D97-AF65-F5344CB8AC3E}">
        <p14:creationId xmlns:p14="http://schemas.microsoft.com/office/powerpoint/2010/main" val="4251782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５　予算計画　</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p:txBody>
      </p:sp>
      <p:sp>
        <p:nvSpPr>
          <p:cNvPr id="2" name="スライド番号プレースホルダー 1">
            <a:extLst>
              <a:ext uri="{FF2B5EF4-FFF2-40B4-BE49-F238E27FC236}">
                <a16:creationId xmlns:a16="http://schemas.microsoft.com/office/drawing/2014/main" id="{D3C38FCC-00EC-EE0D-106B-5F1273028491}"/>
              </a:ext>
            </a:extLst>
          </p:cNvPr>
          <p:cNvSpPr>
            <a:spLocks noGrp="1"/>
          </p:cNvSpPr>
          <p:nvPr>
            <p:ph type="sldNum" sz="quarter" idx="12"/>
          </p:nvPr>
        </p:nvSpPr>
        <p:spPr/>
        <p:txBody>
          <a:bodyPr/>
          <a:lstStyle/>
          <a:p>
            <a:fld id="{086E3A1A-9A09-43B1-BA8C-30631DABF248}" type="slidenum">
              <a:rPr kumimoji="1" lang="ja-JP" altLang="en-US" smtClean="0"/>
              <a:pPr/>
              <a:t>9</a:t>
            </a:fld>
            <a:endParaRPr kumimoji="1" lang="ja-JP" altLang="en-US" dirty="0"/>
          </a:p>
        </p:txBody>
      </p:sp>
      <p:sp>
        <p:nvSpPr>
          <p:cNvPr id="5" name="テキスト ボックス 4">
            <a:extLst>
              <a:ext uri="{FF2B5EF4-FFF2-40B4-BE49-F238E27FC236}">
                <a16:creationId xmlns:a16="http://schemas.microsoft.com/office/drawing/2014/main" id="{97FEE040-1E15-507F-1B73-736531E4053E}"/>
              </a:ext>
            </a:extLst>
          </p:cNvPr>
          <p:cNvSpPr txBox="1"/>
          <p:nvPr/>
        </p:nvSpPr>
        <p:spPr>
          <a:xfrm>
            <a:off x="415924" y="1175119"/>
            <a:ext cx="3436219" cy="338554"/>
          </a:xfrm>
          <a:prstGeom prst="rect">
            <a:avLst/>
          </a:prstGeom>
          <a:noFill/>
        </p:spPr>
        <p:txBody>
          <a:bodyPr wrap="square" rtlCol="0">
            <a:spAutoFit/>
          </a:bodyPr>
          <a:lstStyle/>
          <a:p>
            <a:r>
              <a:rPr kumimoji="1" lang="ja-JP" altLang="en-US" sz="1600" dirty="0">
                <a:latin typeface="Yu Gothic UI" panose="020B0500000000000000" pitchFamily="50" charset="-128"/>
                <a:ea typeface="Yu Gothic UI" panose="020B0500000000000000" pitchFamily="50" charset="-128"/>
              </a:rPr>
              <a:t>（下表はあくまで一例です）</a:t>
            </a:r>
          </a:p>
        </p:txBody>
      </p:sp>
      <p:graphicFrame>
        <p:nvGraphicFramePr>
          <p:cNvPr id="7" name="表 6">
            <a:extLst>
              <a:ext uri="{FF2B5EF4-FFF2-40B4-BE49-F238E27FC236}">
                <a16:creationId xmlns:a16="http://schemas.microsoft.com/office/drawing/2014/main" id="{70FFFAC0-DE71-112A-6D19-9B50AEA7FB7A}"/>
              </a:ext>
            </a:extLst>
          </p:cNvPr>
          <p:cNvGraphicFramePr>
            <a:graphicFrameLocks noGrp="1"/>
          </p:cNvGraphicFramePr>
          <p:nvPr>
            <p:extLst>
              <p:ext uri="{D42A27DB-BD31-4B8C-83A1-F6EECF244321}">
                <p14:modId xmlns:p14="http://schemas.microsoft.com/office/powerpoint/2010/main" val="2309940344"/>
              </p:ext>
            </p:extLst>
          </p:nvPr>
        </p:nvGraphicFramePr>
        <p:xfrm>
          <a:off x="1127375" y="1513673"/>
          <a:ext cx="7651249" cy="4428387"/>
        </p:xfrm>
        <a:graphic>
          <a:graphicData uri="http://schemas.openxmlformats.org/drawingml/2006/table">
            <a:tbl>
              <a:tblPr firstRow="1" bandRow="1">
                <a:tableStyleId>{2D5ABB26-0587-4C30-8999-92F81FD0307C}</a:tableStyleId>
              </a:tblPr>
              <a:tblGrid>
                <a:gridCol w="230080">
                  <a:extLst>
                    <a:ext uri="{9D8B030D-6E8A-4147-A177-3AD203B41FA5}">
                      <a16:colId xmlns:a16="http://schemas.microsoft.com/office/drawing/2014/main" val="4252237783"/>
                    </a:ext>
                  </a:extLst>
                </a:gridCol>
                <a:gridCol w="1260000">
                  <a:extLst>
                    <a:ext uri="{9D8B030D-6E8A-4147-A177-3AD203B41FA5}">
                      <a16:colId xmlns:a16="http://schemas.microsoft.com/office/drawing/2014/main" val="1638186216"/>
                    </a:ext>
                  </a:extLst>
                </a:gridCol>
                <a:gridCol w="173580">
                  <a:extLst>
                    <a:ext uri="{9D8B030D-6E8A-4147-A177-3AD203B41FA5}">
                      <a16:colId xmlns:a16="http://schemas.microsoft.com/office/drawing/2014/main" val="1463653023"/>
                    </a:ext>
                  </a:extLst>
                </a:gridCol>
                <a:gridCol w="2003951">
                  <a:extLst>
                    <a:ext uri="{9D8B030D-6E8A-4147-A177-3AD203B41FA5}">
                      <a16:colId xmlns:a16="http://schemas.microsoft.com/office/drawing/2014/main" val="2653190123"/>
                    </a:ext>
                  </a:extLst>
                </a:gridCol>
                <a:gridCol w="540000">
                  <a:extLst>
                    <a:ext uri="{9D8B030D-6E8A-4147-A177-3AD203B41FA5}">
                      <a16:colId xmlns:a16="http://schemas.microsoft.com/office/drawing/2014/main" val="540641204"/>
                    </a:ext>
                  </a:extLst>
                </a:gridCol>
                <a:gridCol w="324000">
                  <a:extLst>
                    <a:ext uri="{9D8B030D-6E8A-4147-A177-3AD203B41FA5}">
                      <a16:colId xmlns:a16="http://schemas.microsoft.com/office/drawing/2014/main" val="2556782707"/>
                    </a:ext>
                  </a:extLst>
                </a:gridCol>
                <a:gridCol w="2321718">
                  <a:extLst>
                    <a:ext uri="{9D8B030D-6E8A-4147-A177-3AD203B41FA5}">
                      <a16:colId xmlns:a16="http://schemas.microsoft.com/office/drawing/2014/main" val="3259727446"/>
                    </a:ext>
                  </a:extLst>
                </a:gridCol>
                <a:gridCol w="797920">
                  <a:extLst>
                    <a:ext uri="{9D8B030D-6E8A-4147-A177-3AD203B41FA5}">
                      <a16:colId xmlns:a16="http://schemas.microsoft.com/office/drawing/2014/main" val="2764897806"/>
                    </a:ext>
                  </a:extLst>
                </a:gridCol>
              </a:tblGrid>
              <a:tr h="391464">
                <a:tc>
                  <a:txBody>
                    <a:bodyPr/>
                    <a:lstStyle/>
                    <a:p>
                      <a:pPr algn="ctr"/>
                      <a:endParaRPr kumimoji="1" lang="ja-JP" altLang="en-US" sz="1000" dirty="0">
                        <a:latin typeface="+mn-ea"/>
                        <a:ea typeface="+mn-ea"/>
                      </a:endParaRPr>
                    </a:p>
                  </a:txBody>
                  <a:tcPr marL="74090" marR="74090" marT="37043" marB="37043"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ja-JP" altLang="en-US" sz="1000" dirty="0">
                          <a:latin typeface="+mn-ea"/>
                          <a:ea typeface="+mn-ea"/>
                        </a:rPr>
                        <a:t>実施計画</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4">
                  <a:txBody>
                    <a:bodyPr/>
                    <a:lstStyle/>
                    <a:p>
                      <a:pPr algn="ctr"/>
                      <a:r>
                        <a:rPr kumimoji="1" lang="en-US" altLang="ja-JP" sz="1000" dirty="0">
                          <a:latin typeface="+mn-ea"/>
                          <a:ea typeface="+mn-ea"/>
                        </a:rPr>
                        <a:t>KPI</a:t>
                      </a:r>
                      <a:endParaRPr kumimoji="1" lang="ja-JP" altLang="en-US" sz="1000" dirty="0">
                        <a:latin typeface="+mn-ea"/>
                        <a:ea typeface="+mn-ea"/>
                      </a:endParaRP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gn="ctr"/>
                      <a:r>
                        <a:rPr kumimoji="1" lang="ja-JP" altLang="en-US" sz="1100" dirty="0">
                          <a:latin typeface="+mn-ea"/>
                          <a:ea typeface="+mn-ea"/>
                        </a:rPr>
                        <a:t>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CCCCFF"/>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pPr algn="ctr"/>
                      <a:endParaRPr kumimoji="1" lang="ja-JP" altLang="en-US" sz="900" dirty="0">
                        <a:latin typeface="+mn-ea"/>
                        <a:ea typeface="+mn-ea"/>
                      </a:endParaRP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ja-JP" altLang="en-US" sz="1000">
                          <a:latin typeface="+mn-ea"/>
                          <a:ea typeface="+mn-ea"/>
                        </a:rPr>
                        <a:t>主な必要経費</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ja-JP" altLang="en-US" sz="1000" b="1" dirty="0">
                          <a:latin typeface="+mn-ea"/>
                          <a:ea typeface="+mn-ea"/>
                        </a:rPr>
                        <a:t>申請額</a:t>
                      </a:r>
                      <a:r>
                        <a:rPr kumimoji="1" lang="en-US" altLang="ja-JP" sz="1000" b="1" dirty="0">
                          <a:latin typeface="+mn-ea"/>
                          <a:ea typeface="+mn-ea"/>
                        </a:rPr>
                        <a:t>(</a:t>
                      </a:r>
                      <a:r>
                        <a:rPr kumimoji="1" lang="ja-JP" altLang="en-US" sz="1000" b="1" dirty="0">
                          <a:latin typeface="+mn-ea"/>
                          <a:ea typeface="+mn-ea"/>
                        </a:rPr>
                        <a:t>円・</a:t>
                      </a:r>
                      <a:r>
                        <a:rPr kumimoji="1" lang="ja-JP" altLang="en-US" sz="1000" b="1" dirty="0" smtClean="0">
                          <a:latin typeface="+mn-ea"/>
                          <a:ea typeface="+mn-ea"/>
                        </a:rPr>
                        <a:t>税込</a:t>
                      </a:r>
                      <a:r>
                        <a:rPr kumimoji="1" lang="en-US" altLang="ja-JP" sz="1000" b="1" dirty="0" smtClean="0">
                          <a:latin typeface="+mn-ea"/>
                          <a:ea typeface="+mn-ea"/>
                        </a:rPr>
                        <a:t>)</a:t>
                      </a:r>
                      <a:endParaRPr kumimoji="1" lang="ja-JP" altLang="en-US"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3061669"/>
                  </a:ext>
                </a:extLst>
              </a:tr>
              <a:tr h="241971">
                <a:tc rowSpan="7">
                  <a:txBody>
                    <a:bodyPr/>
                    <a:lstStyle/>
                    <a:p>
                      <a:pPr algn="ctr"/>
                      <a:r>
                        <a:rPr kumimoji="1" lang="ja-JP" altLang="en-US" sz="1000" dirty="0">
                          <a:latin typeface="+mn-ea"/>
                          <a:ea typeface="+mn-ea"/>
                        </a:rPr>
                        <a:t>令和５年度</a:t>
                      </a:r>
                    </a:p>
                  </a:txBody>
                  <a:tcPr marL="92149" marR="92149" marT="46074" marB="46074"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rowSpan="3">
                  <a:txBody>
                    <a:bodyPr/>
                    <a:lstStyle/>
                    <a:p>
                      <a:pPr algn="ctr"/>
                      <a:r>
                        <a:rPr kumimoji="1" lang="ja-JP" altLang="en-US" sz="1000" dirty="0">
                          <a:latin typeface="+mn-ea"/>
                          <a:ea typeface="+mn-ea"/>
                        </a:rPr>
                        <a:t>シーズ掘り起こし</a:t>
                      </a: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①</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ピッチイベント開催</a:t>
                      </a:r>
                    </a:p>
                  </a:txBody>
                  <a:tcPr marL="96334" marR="96334" marT="48170" marB="48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00" dirty="0">
                          <a:latin typeface="+mn-ea"/>
                          <a:ea typeface="+mn-ea"/>
                        </a:rPr>
                        <a:t>件</a:t>
                      </a:r>
                      <a:endParaRPr kumimoji="1" lang="en-US" altLang="ja-JP" sz="1000" dirty="0">
                        <a:latin typeface="+mn-ea"/>
                        <a:ea typeface="+mn-ea"/>
                      </a:endParaRP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00" dirty="0">
                          <a:latin typeface="+mn-ea"/>
                          <a:ea typeface="+mn-ea"/>
                        </a:rPr>
                        <a:t>ブース出展費用、広告費</a:t>
                      </a:r>
                      <a:endParaRPr kumimoji="1" lang="en-US" altLang="ja-JP"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39325924"/>
                  </a:ext>
                </a:extLst>
              </a:tr>
              <a:tr h="241971">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c>
                  <a:txBody>
                    <a:bodyPr/>
                    <a:lstStyle/>
                    <a:p>
                      <a:pPr algn="ctr"/>
                      <a:r>
                        <a:rPr kumimoji="1" lang="ja-JP" altLang="en-US" sz="1000" dirty="0">
                          <a:latin typeface="+mn-ea"/>
                          <a:ea typeface="+mn-ea"/>
                        </a:rPr>
                        <a:t>②</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latin typeface="+mn-ea"/>
                          <a:ea typeface="+mn-ea"/>
                        </a:rPr>
                        <a:t>PoC</a:t>
                      </a:r>
                      <a:r>
                        <a:rPr kumimoji="1" lang="ja-JP" altLang="en-US" sz="1000" dirty="0">
                          <a:latin typeface="+mn-ea"/>
                          <a:ea typeface="+mn-ea"/>
                        </a:rPr>
                        <a:t>の実施</a:t>
                      </a:r>
                    </a:p>
                  </a:txBody>
                  <a:tcPr marL="96334" marR="96334" marT="48170" marB="48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00" dirty="0">
                          <a:latin typeface="+mn-ea"/>
                          <a:ea typeface="+mn-ea"/>
                        </a:rPr>
                        <a:t>件</a:t>
                      </a:r>
                      <a:endParaRPr kumimoji="1" lang="en-US" altLang="ja-JP" sz="1000" dirty="0">
                        <a:latin typeface="+mn-ea"/>
                        <a:ea typeface="+mn-ea"/>
                      </a:endParaRP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32021398"/>
                  </a:ext>
                </a:extLst>
              </a:tr>
              <a:tr h="254275">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c>
                  <a:txBody>
                    <a:bodyPr/>
                    <a:lstStyle/>
                    <a:p>
                      <a:pPr algn="ctr"/>
                      <a:r>
                        <a:rPr kumimoji="1" lang="ja-JP" altLang="en-US" sz="1000" dirty="0">
                          <a:latin typeface="+mn-ea"/>
                          <a:ea typeface="+mn-ea"/>
                        </a:rPr>
                        <a:t>③</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マーケットリサーチの実施</a:t>
                      </a:r>
                    </a:p>
                  </a:txBody>
                  <a:tcPr marL="96334" marR="96334" marT="48170" marB="48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68241024"/>
                  </a:ext>
                </a:extLst>
              </a:tr>
              <a:tr h="391092">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r>
                        <a:rPr kumimoji="1" lang="ja-JP" altLang="en-US" sz="1000" dirty="0">
                          <a:latin typeface="+mn-ea"/>
                          <a:ea typeface="+mn-ea"/>
                        </a:rPr>
                        <a:t>組織内体制構築</a:t>
                      </a: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④</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体制整備に必要な</a:t>
                      </a:r>
                      <a:endParaRPr kumimoji="1" lang="en-US" altLang="ja-JP" sz="1000" dirty="0">
                        <a:latin typeface="+mn-ea"/>
                        <a:ea typeface="+mn-ea"/>
                      </a:endParaRPr>
                    </a:p>
                    <a:p>
                      <a:pPr algn="ctr"/>
                      <a:r>
                        <a:rPr kumimoji="1" lang="ja-JP" altLang="en-US" sz="1000" dirty="0">
                          <a:latin typeface="+mn-ea"/>
                          <a:ea typeface="+mn-ea"/>
                        </a:rPr>
                        <a:t>人材の雇用</a:t>
                      </a:r>
                    </a:p>
                  </a:txBody>
                  <a:tcPr marL="96334" marR="96334" marT="48170" marB="48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人</a:t>
                      </a:r>
                      <a:endParaRPr kumimoji="1" lang="en-US" altLang="ja-JP" sz="1000" dirty="0">
                        <a:latin typeface="+mn-ea"/>
                        <a:ea typeface="+mn-ea"/>
                      </a:endParaRP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58846444"/>
                  </a:ext>
                </a:extLst>
              </a:tr>
              <a:tr h="390224">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T w="38100" cap="flat" cmpd="sng" algn="ctr">
                      <a:solidFill>
                        <a:schemeClr val="tx1"/>
                      </a:solidFill>
                      <a:prstDash val="solid"/>
                      <a:round/>
                      <a:headEnd type="none" w="med" len="med"/>
                      <a:tailEnd type="none" w="med" len="med"/>
                    </a:lnT>
                  </a:tcPr>
                </a:tc>
                <a:tc>
                  <a:txBody>
                    <a:bodyPr/>
                    <a:lstStyle/>
                    <a:p>
                      <a:pPr algn="ctr"/>
                      <a:r>
                        <a:rPr kumimoji="1" lang="ja-JP" altLang="en-US" sz="1000" dirty="0">
                          <a:latin typeface="+mn-ea"/>
                          <a:ea typeface="+mn-ea"/>
                        </a:rPr>
                        <a:t>⑤</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アクセラレーターとの</a:t>
                      </a:r>
                      <a:endParaRPr kumimoji="1" lang="en-US" altLang="ja-JP" sz="1000" dirty="0">
                        <a:latin typeface="+mn-ea"/>
                        <a:ea typeface="+mn-ea"/>
                      </a:endParaRPr>
                    </a:p>
                    <a:p>
                      <a:pPr algn="ctr"/>
                      <a:r>
                        <a:rPr kumimoji="1" lang="ja-JP" altLang="en-US" sz="1000" dirty="0">
                          <a:latin typeface="+mn-ea"/>
                          <a:ea typeface="+mn-ea"/>
                        </a:rPr>
                        <a:t>マッチング</a:t>
                      </a:r>
                    </a:p>
                  </a:txBody>
                  <a:tcPr marL="96334" marR="96334" marT="48170" marB="48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99122606"/>
                  </a:ext>
                </a:extLst>
              </a:tr>
              <a:tr h="216000">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17440939"/>
                  </a:ext>
                </a:extLst>
              </a:tr>
              <a:tr h="216000">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6">
                  <a:txBody>
                    <a:bodyPr/>
                    <a:lstStyle/>
                    <a:p>
                      <a:pPr algn="ctr"/>
                      <a:r>
                        <a:rPr kumimoji="1" lang="ja-JP" altLang="en-US" sz="1000" dirty="0">
                          <a:latin typeface="+mn-ea"/>
                          <a:ea typeface="+mn-ea"/>
                        </a:rPr>
                        <a:t>合計（令和</a:t>
                      </a:r>
                      <a:r>
                        <a:rPr kumimoji="1" lang="en-US" altLang="ja-JP" sz="1000" dirty="0">
                          <a:latin typeface="+mn-ea"/>
                          <a:ea typeface="+mn-ea"/>
                        </a:rPr>
                        <a:t>5</a:t>
                      </a:r>
                      <a:r>
                        <a:rPr kumimoji="1" lang="ja-JP" altLang="en-US" sz="1000" dirty="0">
                          <a:latin typeface="+mn-ea"/>
                          <a:ea typeface="+mn-ea"/>
                        </a:rPr>
                        <a:t>年度分）</a:t>
                      </a: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pPr algn="ctr"/>
                      <a:r>
                        <a:rPr kumimoji="1" lang="ja-JP" altLang="en-US" sz="1000" dirty="0">
                          <a:latin typeface="+mn-ea"/>
                          <a:ea typeface="+mn-ea"/>
                        </a:rPr>
                        <a:t>合計（令和</a:t>
                      </a:r>
                      <a:r>
                        <a:rPr kumimoji="1" lang="en-US" altLang="ja-JP" sz="1000" dirty="0">
                          <a:latin typeface="+mn-ea"/>
                          <a:ea typeface="+mn-ea"/>
                        </a:rPr>
                        <a:t>5</a:t>
                      </a:r>
                      <a:r>
                        <a:rPr kumimoji="1" lang="ja-JP" altLang="en-US" sz="1000" dirty="0">
                          <a:latin typeface="+mn-ea"/>
                          <a:ea typeface="+mn-ea"/>
                        </a:rPr>
                        <a:t>年度分）</a:t>
                      </a: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algn="ctr"/>
                      <a:endParaRPr kumimoji="1" lang="ja-JP" altLang="en-US" sz="900" dirty="0">
                        <a:latin typeface="+mn-ea"/>
                        <a:ea typeface="+mn-ea"/>
                      </a:endParaRP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69902249"/>
                  </a:ext>
                </a:extLst>
              </a:tr>
              <a:tr h="208605">
                <a:tc rowSpan="7">
                  <a:txBody>
                    <a:bodyPr/>
                    <a:lstStyle/>
                    <a:p>
                      <a:pPr algn="ctr"/>
                      <a:r>
                        <a:rPr kumimoji="1" lang="ja-JP" altLang="en-US" sz="1000" dirty="0">
                          <a:latin typeface="+mn-ea"/>
                          <a:ea typeface="+mn-ea"/>
                        </a:rPr>
                        <a:t>令和６年度</a:t>
                      </a:r>
                    </a:p>
                  </a:txBody>
                  <a:tcPr marL="92149" marR="92149" marT="46074" marB="46074"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ja-JP" altLang="en-US" sz="1000" dirty="0">
                          <a:latin typeface="+mn-ea"/>
                          <a:ea typeface="+mn-ea"/>
                        </a:rPr>
                        <a:t>○○</a:t>
                      </a: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①</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00" dirty="0">
                          <a:latin typeface="+mn-ea"/>
                          <a:ea typeface="+mn-ea"/>
                        </a:rPr>
                        <a:t>回</a:t>
                      </a:r>
                      <a:endParaRPr kumimoji="1" lang="en-US" altLang="ja-JP"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3465300"/>
                  </a:ext>
                </a:extLst>
              </a:tr>
              <a:tr h="258946">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pPr algn="ctr"/>
                      <a:r>
                        <a:rPr kumimoji="1" lang="ja-JP" altLang="en-US" sz="1000" dirty="0">
                          <a:latin typeface="+mn-ea"/>
                          <a:ea typeface="+mn-ea"/>
                        </a:rPr>
                        <a:t>②</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人</a:t>
                      </a:r>
                      <a:endParaRPr kumimoji="1" lang="en-US" altLang="ja-JP"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92654248"/>
                  </a:ext>
                </a:extLst>
              </a:tr>
              <a:tr h="208605">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pPr algn="ctr"/>
                      <a:r>
                        <a:rPr kumimoji="1" lang="ja-JP" altLang="en-US" sz="1000" dirty="0"/>
                        <a:t>○○</a:t>
                      </a: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③</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16940840"/>
                  </a:ext>
                </a:extLst>
              </a:tr>
              <a:tr h="339806">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pPr algn="ctr"/>
                      <a:r>
                        <a:rPr kumimoji="1" lang="ja-JP" altLang="en-US" sz="1000" dirty="0">
                          <a:latin typeface="+mn-ea"/>
                          <a:ea typeface="+mn-ea"/>
                        </a:rPr>
                        <a:t>④</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69315456"/>
                  </a:ext>
                </a:extLst>
              </a:tr>
              <a:tr h="208605">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T w="38100" cap="flat" cmpd="sng" algn="ctr">
                      <a:solidFill>
                        <a:schemeClr val="tx1"/>
                      </a:solidFill>
                      <a:prstDash val="solid"/>
                      <a:round/>
                      <a:headEnd type="none" w="med" len="med"/>
                      <a:tailEnd type="none" w="med" len="med"/>
                    </a:lnT>
                  </a:tcPr>
                </a:tc>
                <a:tc>
                  <a:txBody>
                    <a:bodyPr/>
                    <a:lstStyle/>
                    <a:p>
                      <a:pPr algn="ctr"/>
                      <a:r>
                        <a:rPr kumimoji="1" lang="ja-JP" altLang="en-US" sz="1000" dirty="0">
                          <a:latin typeface="+mn-ea"/>
                          <a:ea typeface="+mn-ea"/>
                        </a:rPr>
                        <a:t>⑤</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件</a:t>
                      </a:r>
                      <a:endParaRPr kumimoji="1" lang="en-US" altLang="ja-JP" sz="1000" dirty="0">
                        <a:solidFill>
                          <a:schemeClr val="tx1"/>
                        </a:solidFill>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4945511"/>
                  </a:ext>
                </a:extLst>
              </a:tr>
              <a:tr h="216000">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84880990"/>
                  </a:ext>
                </a:extLst>
              </a:tr>
              <a:tr h="225241">
                <a:tc vMerge="1">
                  <a:txBody>
                    <a:bodyPr/>
                    <a:lstStyle/>
                    <a:p>
                      <a:pPr algn="ctr"/>
                      <a:endParaRPr kumimoji="1" lang="ja-JP" altLang="en-US" sz="1100" dirty="0">
                        <a:latin typeface="+mn-ea"/>
                        <a:ea typeface="+mn-ea"/>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gridSpan="6">
                  <a:txBody>
                    <a:bodyPr/>
                    <a:lstStyle/>
                    <a:p>
                      <a:pPr algn="ctr"/>
                      <a:r>
                        <a:rPr kumimoji="1" lang="ja-JP" altLang="en-US" sz="1000" dirty="0">
                          <a:latin typeface="+mn-ea"/>
                          <a:ea typeface="+mn-ea"/>
                        </a:rPr>
                        <a:t>合計（令和</a:t>
                      </a:r>
                      <a:r>
                        <a:rPr kumimoji="1" lang="en-US" altLang="ja-JP" sz="1000" dirty="0">
                          <a:latin typeface="+mn-ea"/>
                          <a:ea typeface="+mn-ea"/>
                        </a:rPr>
                        <a:t>6</a:t>
                      </a:r>
                      <a:r>
                        <a:rPr kumimoji="1" lang="ja-JP" altLang="en-US" sz="1000" dirty="0">
                          <a:latin typeface="+mn-ea"/>
                          <a:ea typeface="+mn-ea"/>
                        </a:rPr>
                        <a:t>年度分）</a:t>
                      </a: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pPr algn="ctr"/>
                      <a:r>
                        <a:rPr kumimoji="1" lang="ja-JP" altLang="en-US" sz="1000" dirty="0">
                          <a:latin typeface="+mn-ea"/>
                          <a:ea typeface="+mn-ea"/>
                        </a:rPr>
                        <a:t>合計（令和</a:t>
                      </a:r>
                      <a:r>
                        <a:rPr kumimoji="1" lang="en-US" altLang="ja-JP" sz="1000" dirty="0">
                          <a:latin typeface="+mn-ea"/>
                          <a:ea typeface="+mn-ea"/>
                        </a:rPr>
                        <a:t>6</a:t>
                      </a:r>
                      <a:r>
                        <a:rPr kumimoji="1" lang="ja-JP" altLang="en-US" sz="1000" dirty="0">
                          <a:latin typeface="+mn-ea"/>
                          <a:ea typeface="+mn-ea"/>
                        </a:rPr>
                        <a:t>年度分）</a:t>
                      </a: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algn="ctr"/>
                      <a:endParaRPr kumimoji="1" lang="ja-JP" altLang="en-US" sz="900" dirty="0">
                        <a:latin typeface="+mn-ea"/>
                        <a:ea typeface="+mn-ea"/>
                      </a:endParaRP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04015744"/>
                  </a:ext>
                </a:extLst>
              </a:tr>
              <a:tr h="221811">
                <a:tc gridSpan="7">
                  <a:txBody>
                    <a:bodyPr/>
                    <a:lstStyle/>
                    <a:p>
                      <a:pPr algn="ctr"/>
                      <a:r>
                        <a:rPr kumimoji="1" lang="ja-JP" altLang="en-US" sz="1000" dirty="0">
                          <a:latin typeface="+mn-ea"/>
                          <a:ea typeface="+mn-ea"/>
                        </a:rPr>
                        <a:t>合計（申請全体）</a:t>
                      </a:r>
                    </a:p>
                  </a:txBody>
                  <a:tcPr marL="74090" marR="74090" marT="37043" marB="37043"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000" dirty="0">
                        <a:latin typeface="+mn-ea"/>
                        <a:ea typeface="+mn-ea"/>
                      </a:endParaRPr>
                    </a:p>
                  </a:txBody>
                  <a:tcPr marL="74090" marR="74090" marT="37043" marB="37043"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pPr algn="ctr"/>
                      <a:r>
                        <a:rPr kumimoji="1" lang="ja-JP" altLang="en-US" sz="1000" dirty="0">
                          <a:latin typeface="+mn-ea"/>
                          <a:ea typeface="+mn-ea"/>
                        </a:rPr>
                        <a:t>合計（申請全体）</a:t>
                      </a:r>
                    </a:p>
                  </a:txBody>
                  <a:tcPr marL="90857" marR="90857" marT="45428" marB="45428"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pPr algn="ctr"/>
                      <a:endParaRPr kumimoji="1" lang="ja-JP" altLang="en-US" sz="900" dirty="0">
                        <a:latin typeface="+mn-ea"/>
                        <a:ea typeface="+mn-ea"/>
                      </a:endParaRP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27920007"/>
                  </a:ext>
                </a:extLst>
              </a:tr>
            </a:tbl>
          </a:graphicData>
        </a:graphic>
      </p:graphicFrame>
    </p:spTree>
    <p:extLst>
      <p:ext uri="{BB962C8B-B14F-4D97-AF65-F5344CB8AC3E}">
        <p14:creationId xmlns:p14="http://schemas.microsoft.com/office/powerpoint/2010/main" val="38537881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D4D1432C3424AC4E9BC6CAE71A43463B" ma:contentTypeVersion="11" ma:contentTypeDescription="新しいドキュメントを作成します。" ma:contentTypeScope="" ma:versionID="eb5b0e7f752791d127c4b2c2ea89725e">
  <xsd:schema xmlns:xsd="http://www.w3.org/2001/XMLSchema" xmlns:xs="http://www.w3.org/2001/XMLSchema" xmlns:p="http://schemas.microsoft.com/office/2006/metadata/properties" xmlns:ns2="dc185697-4015-46e9-be2e-d25aa422aaa0" xmlns:ns3="6f40e726-d4f1-4260-93dc-a814b045d180" targetNamespace="http://schemas.microsoft.com/office/2006/metadata/properties" ma:root="true" ma:fieldsID="2e00557bc9951cad477bcce38f42508b" ns2:_="" ns3:_="">
    <xsd:import namespace="dc185697-4015-46e9-be2e-d25aa422aaa0"/>
    <xsd:import namespace="6f40e726-d4f1-4260-93dc-a814b045d180"/>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185697-4015-46e9-be2e-d25aa422aaa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1e887751-6760-42ee-8103-2ba6b2d93047"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f40e726-d4f1-4260-93dc-a814b045d180" elementFormDefault="qualified">
    <xsd:import namespace="http://schemas.microsoft.com/office/2006/documentManagement/types"/>
    <xsd:import namespace="http://schemas.microsoft.com/office/infopath/2007/PartnerControls"/>
    <xsd:element name="SharedWithUsers" ma:index="11"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共有相手の詳細情報" ma:internalName="SharedWithDetails" ma:readOnly="true">
      <xsd:simpleType>
        <xsd:restriction base="dms:Note">
          <xsd:maxLength value="255"/>
        </xsd:restriction>
      </xsd:simpleType>
    </xsd:element>
    <xsd:element name="TaxCatchAll" ma:index="15" nillable="true" ma:displayName="Taxonomy Catch All Column" ma:hidden="true" ma:list="{8d6948d0-d246-4ec6-ab8d-dc9e4f8320c1}" ma:internalName="TaxCatchAll" ma:showField="CatchAllData" ma:web="6f40e726-d4f1-4260-93dc-a814b045d18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c185697-4015-46e9-be2e-d25aa422aaa0">
      <Terms xmlns="http://schemas.microsoft.com/office/infopath/2007/PartnerControls"/>
    </lcf76f155ced4ddcb4097134ff3c332f>
    <TaxCatchAll xmlns="6f40e726-d4f1-4260-93dc-a814b045d180" xsi:nil="true"/>
  </documentManagement>
</p:properties>
</file>

<file path=customXml/itemProps1.xml><?xml version="1.0" encoding="utf-8"?>
<ds:datastoreItem xmlns:ds="http://schemas.openxmlformats.org/officeDocument/2006/customXml" ds:itemID="{D59961DA-2ADE-4C33-8695-4E67C61C2D41}">
  <ds:schemaRefs>
    <ds:schemaRef ds:uri="http://schemas.microsoft.com/sharepoint/v3/contenttype/forms"/>
  </ds:schemaRefs>
</ds:datastoreItem>
</file>

<file path=customXml/itemProps2.xml><?xml version="1.0" encoding="utf-8"?>
<ds:datastoreItem xmlns:ds="http://schemas.openxmlformats.org/officeDocument/2006/customXml" ds:itemID="{5843AD02-2639-4E28-A5E0-83999C97056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c185697-4015-46e9-be2e-d25aa422aaa0"/>
    <ds:schemaRef ds:uri="6f40e726-d4f1-4260-93dc-a814b045d18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56F94E4-CFDB-4465-920F-18937ED8DC4B}">
  <ds:schemaRefs>
    <ds:schemaRef ds:uri="http://schemas.microsoft.com/office/2006/metadata/properties"/>
    <ds:schemaRef ds:uri="http://schemas.microsoft.com/office/infopath/2007/PartnerControls"/>
    <ds:schemaRef ds:uri="dc185697-4015-46e9-be2e-d25aa422aaa0"/>
    <ds:schemaRef ds:uri="6f40e726-d4f1-4260-93dc-a814b045d180"/>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1121</Words>
  <PresentationFormat>A4 210 x 297 mm</PresentationFormat>
  <Paragraphs>246</Paragraphs>
  <Slides>10</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10</vt:i4>
      </vt:variant>
    </vt:vector>
  </HeadingPairs>
  <TitlesOfParts>
    <vt:vector size="21" baseType="lpstr">
      <vt:lpstr>Yu Gothic UI</vt:lpstr>
      <vt:lpstr>游ゴシック</vt:lpstr>
      <vt:lpstr>游ゴシック Light</vt:lpstr>
      <vt:lpstr>游明朝</vt:lpstr>
      <vt:lpstr>Arial</vt:lpstr>
      <vt:lpstr>Calibri</vt:lpstr>
      <vt:lpstr>Calibri Light</vt:lpstr>
      <vt:lpstr>Times New Roman</vt:lpstr>
      <vt:lpstr>Wingdings</vt:lpstr>
      <vt:lpstr>Wingdings 2</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dcterms:created xsi:type="dcterms:W3CDTF">2023-06-19T09:41:17Z</dcterms:created>
  <dcterms:modified xsi:type="dcterms:W3CDTF">2023-11-08T05:56:52Z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2023-06-19T09:41:22Z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3310bbe3-8874-46d1-9186-016ca6b70d9a</vt:lpwstr>
  </property>
  <property fmtid="{D5CDD505-2E9C-101B-9397-08002B2CF9AE}" pid="8" name="MSIP_Label_ea60d57e-af5b-4752-ac57-3e4f28ca11dc_ContentBits">
    <vt:lpwstr>0</vt:lpwstr>
  </property>
  <property fmtid="{D5CDD505-2E9C-101B-9397-08002B2CF9AE}" pid="9" name="ContentTypeId">
    <vt:lpwstr>0x010100D4D1432C3424AC4E9BC6CAE71A43463B</vt:lpwstr>
  </property>
</Properties>
</file>